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51" r:id="rId1"/>
    <p:sldMasterId id="2147483675" r:id="rId2"/>
    <p:sldMasterId id="2147483894" r:id="rId3"/>
    <p:sldMasterId id="2147483906" r:id="rId4"/>
    <p:sldMasterId id="2147483931" r:id="rId5"/>
    <p:sldMasterId id="2147483957" r:id="rId6"/>
  </p:sldMasterIdLst>
  <p:notesMasterIdLst>
    <p:notesMasterId r:id="rId29"/>
  </p:notesMasterIdLst>
  <p:sldIdLst>
    <p:sldId id="1211" r:id="rId7"/>
    <p:sldId id="1415" r:id="rId8"/>
    <p:sldId id="1413" r:id="rId9"/>
    <p:sldId id="1422" r:id="rId10"/>
    <p:sldId id="1417" r:id="rId11"/>
    <p:sldId id="1424" r:id="rId12"/>
    <p:sldId id="1419" r:id="rId13"/>
    <p:sldId id="1427" r:id="rId14"/>
    <p:sldId id="1429" r:id="rId15"/>
    <p:sldId id="1430" r:id="rId16"/>
    <p:sldId id="1431" r:id="rId17"/>
    <p:sldId id="1428" r:id="rId18"/>
    <p:sldId id="1426" r:id="rId19"/>
    <p:sldId id="1414" r:id="rId20"/>
    <p:sldId id="1435" r:id="rId21"/>
    <p:sldId id="1434" r:id="rId22"/>
    <p:sldId id="1433" r:id="rId23"/>
    <p:sldId id="1228" r:id="rId24"/>
    <p:sldId id="1412" r:id="rId25"/>
    <p:sldId id="1418" r:id="rId26"/>
    <p:sldId id="1425" r:id="rId27"/>
    <p:sldId id="1411" r:id="rId28"/>
  </p:sldIdLst>
  <p:sldSz cx="9144000" cy="6858000" type="screen4x3"/>
  <p:notesSz cx="6858000" cy="9144000"/>
  <p:embeddedFontLst>
    <p:embeddedFont>
      <p:font typeface="Wingdings 3" pitchFamily="18" charset="2"/>
      <p:regular r:id="rId30"/>
    </p:embeddedFont>
    <p:embeddedFont>
      <p:font typeface="Segoe Print" pitchFamily="2" charset="0"/>
      <p:regular r:id="rId31"/>
      <p:bold r:id="rId32"/>
    </p:embeddedFont>
    <p:embeddedFont>
      <p:font typeface="Arial Narrow" pitchFamily="34" charset="0"/>
      <p:regular r:id="rId33"/>
      <p:bold r:id="rId34"/>
      <p:italic r:id="rId35"/>
      <p:boldItalic r:id="rId36"/>
    </p:embeddedFont>
    <p:embeddedFont>
      <p:font typeface="Garamond" pitchFamily="18" charset="0"/>
      <p:regular r:id="rId37"/>
      <p:bold r:id="rId38"/>
      <p:italic r:id="rId39"/>
    </p:embeddedFont>
    <p:embeddedFont>
      <p:font typeface="Segoe UI Light" pitchFamily="34" charset="0"/>
      <p:regular r:id="rId40"/>
    </p:embeddedFont>
    <p:embeddedFont>
      <p:font typeface="Segoe UI" pitchFamily="34" charset="0"/>
      <p:regular r:id="rId41"/>
      <p:bold r:id="rId42"/>
      <p:italic r:id="rId43"/>
      <p:boldItalic r:id="rId44"/>
    </p:embeddedFont>
    <p:embeddedFont>
      <p:font typeface="宋体" pitchFamily="2" charset="-122"/>
      <p:regular r:id="rId45"/>
    </p:embeddedFont>
    <p:embeddedFont>
      <p:font typeface="Bookman Old Style" pitchFamily="18" charset="0"/>
      <p:regular r:id="rId46"/>
      <p:bold r:id="rId47"/>
      <p:italic r:id="rId48"/>
      <p:boldItalic r:id="rId49"/>
    </p:embeddedFont>
    <p:embeddedFont>
      <p:font typeface="Times" pitchFamily="18" charset="0"/>
      <p:regular r:id="rId50"/>
      <p:bold r:id="rId51"/>
      <p:italic r:id="rId52"/>
      <p:boldItalic r:id="rId53"/>
    </p:embeddedFont>
    <p:embeddedFont>
      <p:font typeface="Calibri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1pPr>
    <a:lvl2pPr marL="45715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2pPr>
    <a:lvl3pPr marL="91430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3pPr>
    <a:lvl4pPr marL="137145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4pPr>
    <a:lvl5pPr marL="182861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5pPr>
    <a:lvl6pPr marL="2285763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6pPr>
    <a:lvl7pPr marL="2742915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7pPr>
    <a:lvl8pPr marL="3200068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8pPr>
    <a:lvl9pPr marL="3657220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66"/>
    <a:srgbClr val="003300"/>
    <a:srgbClr val="0000FF"/>
    <a:srgbClr val="663300"/>
    <a:srgbClr val="FF0000"/>
    <a:srgbClr val="00FF00"/>
    <a:srgbClr val="FF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14" autoAdjust="0"/>
  </p:normalViewPr>
  <p:slideViewPr>
    <p:cSldViewPr>
      <p:cViewPr>
        <p:scale>
          <a:sx n="79" d="100"/>
          <a:sy n="79" d="100"/>
        </p:scale>
        <p:origin x="-197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2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614A2BB4-76FB-45C9-8C01-704ECD4F625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8424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1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3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4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6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E54204-9065-42E0-BF8D-1081F825D368}" type="slidenum">
              <a:rPr lang="es-ES" altLang="zh-CN"/>
              <a:pPr/>
              <a:t>4</a:t>
            </a:fld>
            <a:endParaRPr lang="es-ES" altLang="zh-CN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9pPr>
          </a:lstStyle>
          <a:p>
            <a:fld id="{0A4E2D07-4A6B-4AF0-A919-45D87609E840}" type="slidenum">
              <a:rPr lang="en-US" altLang="zh-CN" sz="1200">
                <a:solidFill>
                  <a:prstClr val="black"/>
                </a:solidFill>
                <a:latin typeface="Arial" charset="0"/>
              </a:rPr>
              <a:pPr/>
              <a:t>11</a:t>
            </a:fld>
            <a:endParaRPr lang="en-US" altLang="zh-CN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3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59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6" y="1773239"/>
            <a:ext cx="2058988" cy="4103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773239"/>
            <a:ext cx="6029325" cy="4103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878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2322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1" y="381000"/>
            <a:ext cx="5867400" cy="639762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7499350" cy="431006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79743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961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076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2029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92139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5334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49333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141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483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47300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64046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6" y="1773239"/>
            <a:ext cx="2058988" cy="4103687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773239"/>
            <a:ext cx="6029325" cy="4103687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01814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vo_logo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16216" y="332656"/>
            <a:ext cx="2243034" cy="59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2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6AF6-B764-4DD6-B090-E28B826C5FA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087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504A9-C520-434B-8006-07EDADC04CB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6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jian\Desktop\china-vo_logo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237479" y="3510303"/>
            <a:ext cx="4464496" cy="1133538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9144000" cy="14843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628800"/>
            <a:ext cx="7776864" cy="45259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32237-16C1-45A7-B6BE-FB5BB93155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B3AD-80B6-4776-8E50-4A9BCF96797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28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E975B-1BF5-4F7A-8458-A85B5E4CB3D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30D8-8266-4B84-9C3E-59311BADC87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2CD8D-1314-47D4-AA22-6613232B2A6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F8C2A-5131-4CD3-A23B-A2B536C93C1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54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30407-E14C-4528-8203-2EF997442A0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98D7-950D-48CB-8A92-9A8D5A65DD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87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EDFBB-2FCC-4B64-BBE7-B69F86DD65A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9DB5-DDDB-4F95-A83A-20E2BA97AB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83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39709-A3C1-4697-A681-0DE2DDCBC2D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8957-7DCE-428E-8543-A023E9B835C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5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307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A978C-3417-4F8B-8F57-FBC6BACEF45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3FAE-F0FC-4210-B09D-61F1B7C5269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13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solidFill>
            <a:schemeClr val="tx2"/>
          </a:solidFill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0D0E4-0A5D-4502-A6BA-566966D077B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842B-7671-4ED4-8CFF-4B3AEE44C2F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13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58E7-2BC0-44DB-99AB-3C5DEE45BEF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1B273-2D4D-46C8-819E-8B94A5B4F7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47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1A45F-5899-408D-B59A-97E42FE9C52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179D-CC8E-4FB2-8798-73314663DB5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0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标题，图表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C7A2EB-464A-46A5-8DAB-9FB3C0895D86}" type="slidenum">
              <a:rPr lang="es-ES" altLang="zh-CN"/>
              <a:pPr/>
              <a:t>‹#›</a:t>
            </a:fld>
            <a:endParaRPr lang="es-E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98853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577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143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10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83075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493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3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83076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611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22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490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763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751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811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5" y="1773238"/>
            <a:ext cx="2058988" cy="4103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3238"/>
            <a:ext cx="6029325" cy="4103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738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sfp.silverfoxprod.com\Work\White_Whale\5-10358_Alyssa_Felda\MS_Templates_2011\SFP_Art\4X3 Art\PNG\New folder\MSR_Cloud_Lower Graphic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9"/>
          <a:stretch/>
        </p:blipFill>
        <p:spPr bwMode="auto">
          <a:xfrm>
            <a:off x="0" y="5197344"/>
            <a:ext cx="9144000" cy="16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sfp.silverfoxprod.com\Work\White_Whale\5-10358_Alyssa_Felda\MS_Templates_2011\SFP_Art\4X3 Art\PNG\New folder\MSR_All_Icons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7302" y="0"/>
            <a:ext cx="4146698" cy="34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2127687"/>
            <a:ext cx="6545521" cy="1218795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defRPr sz="4400">
                <a:gradFill flip="none" rotWithShape="1"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599" y="3753140"/>
            <a:ext cx="7929563" cy="3323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>
              <a:buNone/>
              <a:defRPr sz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56851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sfp.silverfoxprod.com\Work\White_Whale\5-10358_Alyssa_Felda\MS_Templates_2011\SFP_Art\4X3 Art\PNG\New folder\MSR_Cloud_Lower Graphic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9"/>
          <a:stretch/>
        </p:blipFill>
        <p:spPr bwMode="auto">
          <a:xfrm>
            <a:off x="0" y="5197344"/>
            <a:ext cx="9144000" cy="16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2048787"/>
            <a:ext cx="7929563" cy="609398"/>
          </a:xfrm>
        </p:spPr>
        <p:txBody>
          <a:bodyPr anchor="ctr" anchorCtr="0">
            <a:spAutoFit/>
          </a:bodyPr>
          <a:lstStyle>
            <a:lvl1pPr>
              <a:lnSpc>
                <a:spcPct val="90000"/>
              </a:lnSpc>
              <a:defRPr sz="4400">
                <a:gradFill flip="none" rotWithShape="1"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1" y="3752332"/>
            <a:ext cx="7929562" cy="3323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81521"/>
            <a:ext cx="8381999" cy="914096"/>
          </a:xfrm>
        </p:spPr>
        <p:txBody>
          <a:bodyPr anchor="t" anchorCtr="0">
            <a:sp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6600" b="0" i="0" u="none" strike="noStrike" kern="1200" cap="none" spc="-300" normalizeH="0" baseline="0" noProof="0" dirty="0" smtClean="0">
                <a:ln w="11430"/>
                <a:gradFill>
                  <a:gsLst>
                    <a:gs pos="0">
                      <a:schemeClr val="bg1">
                        <a:alpha val="55000"/>
                      </a:schemeClr>
                    </a:gs>
                    <a:gs pos="88000">
                      <a:schemeClr val="bg1">
                        <a:alpha val="5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>
              <a:buNone/>
              <a:defRPr sz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42462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49609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27097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6" y="1447800"/>
            <a:ext cx="8363938" cy="2000548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71763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944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436" y="1447800"/>
            <a:ext cx="4115872" cy="2129814"/>
          </a:xfrm>
        </p:spPr>
        <p:txBody>
          <a:bodyPr>
            <a:spAutoFit/>
          </a:bodyPr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447800"/>
            <a:ext cx="4115872" cy="2129814"/>
          </a:xfrm>
        </p:spPr>
        <p:txBody>
          <a:bodyPr>
            <a:spAutoFit/>
          </a:bodyPr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88675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065305"/>
            <a:ext cx="4115872" cy="692497"/>
          </a:xfrm>
        </p:spPr>
        <p:txBody>
          <a:bodyPr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133600"/>
            <a:ext cx="4114800" cy="1855893"/>
          </a:xfrm>
        </p:spPr>
        <p:txBody>
          <a:bodyPr>
            <a:spAutoFit/>
          </a:bodyPr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7501" y="1065305"/>
            <a:ext cx="4115872" cy="692497"/>
          </a:xfrm>
        </p:spPr>
        <p:txBody>
          <a:bodyPr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7501" y="2133601"/>
            <a:ext cx="4115872" cy="1855893"/>
          </a:xfrm>
        </p:spPr>
        <p:txBody>
          <a:bodyPr>
            <a:spAutoFit/>
          </a:bodyPr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2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31627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49961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905000"/>
            <a:ext cx="4115872" cy="2129814"/>
          </a:xfrm>
        </p:spPr>
        <p:txBody>
          <a:bodyPr>
            <a:spAutoFit/>
          </a:bodyPr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64914"/>
            <a:ext cx="2895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dirty="0"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t>Microsoft Confidential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5624" y="6564914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64116138-1E09-45EE-B6F5-ADD12E5D7040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4" descr="C:\Users\andrewl\Desktop\200571897-001_FPO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60" t="15680" r="17119" b="1619"/>
          <a:stretch/>
        </p:blipFill>
        <p:spPr bwMode="auto">
          <a:xfrm>
            <a:off x="388188" y="1897810"/>
            <a:ext cx="3648973" cy="35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93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ran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266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 flip="none" rotWithShape="1"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7134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7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45430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02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46709685-C29F-4EEA-8B04-27F39B2967AD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D915F34C-1410-400A-ACB2-83D4514790D9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5905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274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42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20005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89436" y="298693"/>
            <a:ext cx="8363938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6951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803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1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8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C01AACCB-53FC-4ED0-A0F4-DB9996DAD791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80F950DC-83B2-43B1-AF9A-F53289E0D4D4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5488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3F82FBA-1280-4313-AB54-B743DF6B8034}" type="datetime1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30A540B-3803-460A-9E3B-C5534BD07F70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60960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24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3F82FBA-1280-4313-AB54-B743DF6B8034}" type="datetime1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30A540B-3803-460A-9E3B-C5534BD07F70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60960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13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20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002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0896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8382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57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11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540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649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18894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9317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905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76200"/>
            <a:ext cx="2247900" cy="6705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591300" cy="6705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023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838200"/>
            <a:ext cx="4419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19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5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9667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" y="76200"/>
            <a:ext cx="8991600" cy="670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2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32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9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205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zh-CN" altLang="en-US" sz="140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2054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5pPr>
      <a:lvl6pPr marL="457153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6pPr>
      <a:lvl7pPr marL="914305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7pPr>
      <a:lvl8pPr marL="1371458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8pPr>
      <a:lvl9pPr marL="182861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9pPr>
    </p:titleStyle>
    <p:bodyStyle>
      <a:lvl1pPr marL="274609" indent="-274609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</a:defRPr>
      </a:lvl2pPr>
      <a:lvl3pPr marL="1147644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9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307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7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zh-CN" altLang="zh-CN" sz="1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078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9pPr>
    </p:titleStyle>
    <p:bodyStyle>
      <a:lvl1pPr marL="274609" indent="-274609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  <a:cs typeface="+mn-cs"/>
        </a:defRPr>
      </a:lvl2pPr>
      <a:lvl3pPr marL="1147644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  <a:cs typeface="+mn-cs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A5152415-8DC1-40C1-8270-1E80A5A87D9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2012/10/22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02A465AF-6188-4484-B04B-B7468439466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8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512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5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5126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94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9pPr>
    </p:titleStyle>
    <p:bodyStyle>
      <a:lvl1pPr marL="274638" indent="-274638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</a:defRPr>
      </a:lvl2pPr>
      <a:lvl3pPr marL="11477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447800"/>
            <a:ext cx="8363937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10" descr="\\sfp.silverfoxprod.com\Work\White_Whale\5-10358_Alyssa_Felda\MS_Templates_2011\4x3 Templates\4X3_Art\JPG\Blue Template\5-10358_MRC_4x3_Blue_Footere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8332" y="6544733"/>
            <a:ext cx="3005667" cy="3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0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6" r:id="rId13"/>
    <p:sldLayoutId id="2147483947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400" b="0" kern="1200" cap="none" spc="-100" baseline="0" dirty="0" smtClean="0">
          <a:ln w="3175">
            <a:noFill/>
          </a:ln>
          <a:gradFill flip="none" rotWithShape="1"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  <a:tileRect/>
          </a:gradFill>
          <a:effectLst/>
          <a:latin typeface="+mj-lt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20000"/>
        <a:buFont typeface="Arial" pitchFamily="34" charset="0"/>
        <a:buChar char="•"/>
        <a:defRPr sz="32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855663" indent="-395288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8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2pPr>
      <a:lvl3pPr marL="1258888" indent="-40322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838200"/>
            <a:ext cx="8991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16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charset="0"/>
          <a:ea typeface="ヒラギノ角ゴ Pro W3" charset="-128"/>
          <a:cs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charset="0"/>
          <a:ea typeface="ヒラギノ角ゴ Pro W3" charset="-128"/>
          <a:cs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charset="0"/>
          <a:ea typeface="ヒラギノ角ゴ Pro W3" charset="-128"/>
          <a:cs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charset="0"/>
          <a:ea typeface="ヒラギノ角ゴ Pro W3" charset="-128"/>
          <a:cs typeface="ヒラギノ角ゴ Pro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charset="0"/>
          <a:ea typeface="ヒラギノ角ゴ Pro W3" charset="-128"/>
          <a:cs typeface="ヒラギノ角ゴ Pro W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charset="0"/>
          <a:ea typeface="ヒラギノ角ゴ Pro W3" charset="-128"/>
          <a:cs typeface="ヒラギノ角ゴ Pro W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charset="0"/>
          <a:ea typeface="ヒラギノ角ゴ Pro W3" charset="-128"/>
          <a:cs typeface="ヒラギノ角ゴ Pro W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" Type="http://schemas.openxmlformats.org/officeDocument/2006/relationships/image" Target="../media/image41.jpe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wmf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2400" b="1" dirty="0"/>
              <a:t>BOOTES-4 robotic astronomical observatory, linking time domain astronomy and data intensive </a:t>
            </a:r>
            <a:r>
              <a:rPr lang="en-US" altLang="zh-CN" sz="2400" b="1" dirty="0" smtClean="0"/>
              <a:t>astronomy</a:t>
            </a:r>
            <a:endParaRPr lang="zh-CN" altLang="zh-CN" sz="2400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899592" y="4365104"/>
            <a:ext cx="7344816" cy="1273696"/>
          </a:xfrm>
        </p:spPr>
        <p:txBody>
          <a:bodyPr/>
          <a:lstStyle/>
          <a:p>
            <a:r>
              <a:rPr lang="en-US" altLang="zh-CN" sz="1400" dirty="0" err="1"/>
              <a:t>Chenzhou</a:t>
            </a:r>
            <a:r>
              <a:rPr lang="en-US" altLang="zh-CN" sz="1400" dirty="0"/>
              <a:t> Cui(1), </a:t>
            </a:r>
            <a:r>
              <a:rPr lang="en-US" altLang="zh-CN" sz="1400" dirty="0" smtClean="0"/>
              <a:t>Alberto </a:t>
            </a:r>
            <a:r>
              <a:rPr lang="en-US" altLang="zh-CN" sz="1400" dirty="0"/>
              <a:t>Castro-</a:t>
            </a:r>
            <a:r>
              <a:rPr lang="en-US" altLang="zh-CN" sz="1400" dirty="0" err="1"/>
              <a:t>Tirado</a:t>
            </a:r>
            <a:r>
              <a:rPr lang="en-US" altLang="zh-CN" sz="1400" dirty="0"/>
              <a:t> (2), Sergey. </a:t>
            </a:r>
            <a:r>
              <a:rPr lang="en-US" altLang="zh-CN" sz="1400" dirty="0" err="1"/>
              <a:t>Guziy</a:t>
            </a:r>
            <a:r>
              <a:rPr lang="en-US" altLang="zh-CN" sz="1400" dirty="0"/>
              <a:t> (3), </a:t>
            </a:r>
            <a:r>
              <a:rPr lang="en-US" altLang="zh-CN" sz="1400" dirty="0" err="1"/>
              <a:t>Petr</a:t>
            </a:r>
            <a:r>
              <a:rPr lang="en-US" altLang="zh-CN" sz="1400" dirty="0"/>
              <a:t> </a:t>
            </a:r>
            <a:r>
              <a:rPr lang="en-US" altLang="zh-CN" sz="1400" dirty="0" err="1"/>
              <a:t>Kubánek</a:t>
            </a:r>
            <a:r>
              <a:rPr lang="en-US" altLang="zh-CN" sz="1400" dirty="0"/>
              <a:t>(2,5), </a:t>
            </a:r>
            <a:r>
              <a:rPr lang="en-US" altLang="zh-CN" sz="1400" dirty="0" err="1"/>
              <a:t>Yufeng</a:t>
            </a:r>
            <a:r>
              <a:rPr lang="en-US" altLang="zh-CN" sz="1400" dirty="0"/>
              <a:t> Fan(4), </a:t>
            </a:r>
            <a:r>
              <a:rPr lang="en-US" altLang="zh-CN" sz="1400" dirty="0" err="1"/>
              <a:t>Jiming</a:t>
            </a:r>
            <a:r>
              <a:rPr lang="en-US" altLang="zh-CN" sz="1400" dirty="0"/>
              <a:t> </a:t>
            </a:r>
            <a:r>
              <a:rPr lang="en-US" altLang="zh-CN" sz="1400" dirty="0" err="1"/>
              <a:t>Bai</a:t>
            </a:r>
            <a:r>
              <a:rPr lang="en-US" altLang="zh-CN" sz="1400" dirty="0"/>
              <a:t>(4), </a:t>
            </a:r>
            <a:r>
              <a:rPr lang="en-US" altLang="zh-CN" sz="1400" dirty="0" err="1"/>
              <a:t>Chuanjun</a:t>
            </a:r>
            <a:r>
              <a:rPr lang="en-US" altLang="zh-CN" sz="1400" dirty="0"/>
              <a:t> Wang(4), </a:t>
            </a:r>
            <a:r>
              <a:rPr lang="en-US" altLang="zh-CN" sz="1400" dirty="0" err="1"/>
              <a:t>Yuxin</a:t>
            </a:r>
            <a:r>
              <a:rPr lang="en-US" altLang="zh-CN" sz="1400" dirty="0"/>
              <a:t> </a:t>
            </a:r>
            <a:r>
              <a:rPr lang="en-US" altLang="zh-CN" sz="1400" dirty="0" err="1"/>
              <a:t>Xin</a:t>
            </a:r>
            <a:r>
              <a:rPr lang="en-US" altLang="zh-CN" sz="1400" dirty="0"/>
              <a:t>(4), </a:t>
            </a:r>
            <a:r>
              <a:rPr lang="en-US" altLang="zh-CN" sz="1400" dirty="0" err="1"/>
              <a:t>Jian</a:t>
            </a:r>
            <a:r>
              <a:rPr lang="en-US" altLang="zh-CN" sz="1400" dirty="0"/>
              <a:t> Li(1), Oscar Lara-Gil (2), Ronan </a:t>
            </a:r>
            <a:r>
              <a:rPr lang="en-US" altLang="zh-CN" sz="1400" dirty="0" err="1"/>
              <a:t>Cunniffe</a:t>
            </a:r>
            <a:r>
              <a:rPr lang="en-US" altLang="zh-CN" sz="1400" dirty="0"/>
              <a:t> (2), </a:t>
            </a:r>
            <a:r>
              <a:rPr lang="en-US" altLang="zh-CN" sz="1400" dirty="0" err="1"/>
              <a:t>Xiaohong</a:t>
            </a:r>
            <a:r>
              <a:rPr lang="en-US" altLang="zh-CN" sz="1400" dirty="0"/>
              <a:t> Zhao (4), J.C. </a:t>
            </a:r>
            <a:r>
              <a:rPr lang="en-US" altLang="zh-CN" sz="1400" dirty="0" err="1"/>
              <a:t>Tello</a:t>
            </a:r>
            <a:r>
              <a:rPr lang="en-US" altLang="zh-CN" sz="1400" dirty="0"/>
              <a:t> (2), J. </a:t>
            </a:r>
            <a:r>
              <a:rPr lang="en-US" altLang="zh-CN" sz="1400" dirty="0" err="1"/>
              <a:t>Gorosabel</a:t>
            </a:r>
            <a:r>
              <a:rPr lang="en-US" altLang="zh-CN" sz="1400" dirty="0"/>
              <a:t> (2), </a:t>
            </a:r>
            <a:r>
              <a:rPr lang="en-US" altLang="zh-CN" sz="1400" dirty="0" err="1"/>
              <a:t>Zihuang</a:t>
            </a:r>
            <a:r>
              <a:rPr lang="en-US" altLang="zh-CN" sz="1400" dirty="0"/>
              <a:t> Cao(1), </a:t>
            </a:r>
            <a:r>
              <a:rPr lang="en-US" altLang="zh-CN" sz="1400" dirty="0" err="1"/>
              <a:t>Boliang</a:t>
            </a:r>
            <a:r>
              <a:rPr lang="en-US" altLang="zh-CN" sz="1400" dirty="0"/>
              <a:t> He (1)</a:t>
            </a:r>
            <a:endParaRPr lang="zh-CN" altLang="zh-CN" sz="1400" dirty="0"/>
          </a:p>
          <a:p>
            <a:r>
              <a:rPr lang="en-US" altLang="zh-CN" sz="1200" dirty="0"/>
              <a:t> </a:t>
            </a:r>
            <a:r>
              <a:rPr lang="en-US" altLang="zh-CN" sz="1200" dirty="0" smtClean="0"/>
              <a:t>1</a:t>
            </a:r>
            <a:r>
              <a:rPr lang="en-US" altLang="zh-CN" sz="1200" dirty="0"/>
              <a:t>. National Astronomical Observatories, Chinese Academy of Sciences, Beijing 100012, China</a:t>
            </a:r>
            <a:endParaRPr lang="zh-CN" altLang="zh-CN" sz="1200" dirty="0"/>
          </a:p>
          <a:p>
            <a:r>
              <a:rPr lang="en-US" altLang="zh-CN" sz="1200" dirty="0"/>
              <a:t>2. </a:t>
            </a:r>
            <a:r>
              <a:rPr lang="en-US" altLang="zh-CN" sz="1200" dirty="0" err="1"/>
              <a:t>Instituto</a:t>
            </a:r>
            <a:r>
              <a:rPr lang="en-US" altLang="zh-CN" sz="1200" dirty="0"/>
              <a:t> de </a:t>
            </a:r>
            <a:r>
              <a:rPr lang="en-US" altLang="zh-CN" sz="1200" dirty="0" err="1"/>
              <a:t>Astrof´ısica</a:t>
            </a:r>
            <a:r>
              <a:rPr lang="en-US" altLang="zh-CN" sz="1200" dirty="0"/>
              <a:t> de </a:t>
            </a:r>
            <a:r>
              <a:rPr lang="en-US" altLang="zh-CN" sz="1200" dirty="0" err="1"/>
              <a:t>Andaluc´ıa</a:t>
            </a:r>
            <a:r>
              <a:rPr lang="en-US" altLang="zh-CN" sz="1200" dirty="0"/>
              <a:t> (IAA-CSIC), </a:t>
            </a:r>
            <a:r>
              <a:rPr lang="en-US" altLang="zh-CN" sz="1200" dirty="0" err="1"/>
              <a:t>Glorieta</a:t>
            </a:r>
            <a:r>
              <a:rPr lang="en-US" altLang="zh-CN" sz="1200" dirty="0"/>
              <a:t> de la </a:t>
            </a:r>
            <a:r>
              <a:rPr lang="en-US" altLang="zh-CN" sz="1200" dirty="0" err="1"/>
              <a:t>Astronom´ıa</a:t>
            </a:r>
            <a:r>
              <a:rPr lang="en-US" altLang="zh-CN" sz="1200" dirty="0"/>
              <a:t> s/n, 18008 Granada, Spain </a:t>
            </a:r>
            <a:endParaRPr lang="zh-CN" altLang="zh-CN" sz="1200" dirty="0"/>
          </a:p>
          <a:p>
            <a:r>
              <a:rPr lang="en-US" altLang="zh-CN" sz="1200" dirty="0"/>
              <a:t>3. </a:t>
            </a:r>
            <a:r>
              <a:rPr lang="en-US" altLang="zh-CN" sz="1200" dirty="0" err="1"/>
              <a:t>Kalinenkov</a:t>
            </a:r>
            <a:r>
              <a:rPr lang="en-US" altLang="zh-CN" sz="1200" dirty="0"/>
              <a:t> Astronomical Observatory, </a:t>
            </a:r>
            <a:r>
              <a:rPr lang="en-US" altLang="zh-CN" sz="1200" dirty="0" err="1"/>
              <a:t>Mykolaiv</a:t>
            </a:r>
            <a:r>
              <a:rPr lang="en-US" altLang="zh-CN" sz="1200" dirty="0"/>
              <a:t> National University, </a:t>
            </a:r>
            <a:r>
              <a:rPr lang="en-US" altLang="zh-CN" sz="1200" dirty="0" err="1"/>
              <a:t>Nikolska</a:t>
            </a:r>
            <a:r>
              <a:rPr lang="en-US" altLang="zh-CN" sz="1200" dirty="0"/>
              <a:t> 24, </a:t>
            </a:r>
            <a:r>
              <a:rPr lang="en-US" altLang="zh-CN" sz="1200" dirty="0" err="1"/>
              <a:t>Mykolaiv</a:t>
            </a:r>
            <a:r>
              <a:rPr lang="en-US" altLang="zh-CN" sz="1200" dirty="0"/>
              <a:t>, 54030, Ukraine.</a:t>
            </a:r>
            <a:endParaRPr lang="zh-CN" altLang="zh-CN" sz="1200" dirty="0"/>
          </a:p>
          <a:p>
            <a:r>
              <a:rPr lang="en-US" altLang="zh-CN" sz="1200" dirty="0"/>
              <a:t>4. Yunnan National Astronomical Observatory, Chinese Academy of Sciences, Kunming, China</a:t>
            </a:r>
            <a:endParaRPr lang="zh-CN" altLang="zh-CN" sz="1200" dirty="0"/>
          </a:p>
          <a:p>
            <a:r>
              <a:rPr lang="en-US" altLang="zh-CN" sz="1200" dirty="0"/>
              <a:t>5. IP AS CR</a:t>
            </a:r>
            <a:endParaRPr lang="zh-CN" altLang="zh-CN" sz="2000" dirty="0"/>
          </a:p>
        </p:txBody>
      </p:sp>
      <p:pic>
        <p:nvPicPr>
          <p:cNvPr id="1026" name="Picture 2" descr="http://www.laeff.cab.inta-csic.es/BOOTES/pictures/logoBoot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4" y="188640"/>
            <a:ext cx="1308917" cy="130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219200"/>
          </a:xfrm>
        </p:spPr>
        <p:txBody>
          <a:bodyPr/>
          <a:lstStyle/>
          <a:p>
            <a:pPr algn="l"/>
            <a:r>
              <a:rPr lang="en-US" altLang="zh-CN" smtClean="0"/>
              <a:t>Real Time Event Publishing via </a:t>
            </a:r>
            <a:r>
              <a:rPr lang="en-US" altLang="zh-CN" sz="3600" i="1" smtClean="0">
                <a:solidFill>
                  <a:srgbClr val="800000"/>
                </a:solidFill>
                <a:latin typeface="Arial Narrow" charset="0"/>
              </a:rPr>
              <a:t>VOEvents</a:t>
            </a:r>
            <a:r>
              <a:rPr lang="en-US" altLang="zh-CN" smtClean="0"/>
              <a:t> and </a:t>
            </a:r>
            <a:r>
              <a:rPr lang="en-US" altLang="zh-CN" i="1" smtClean="0">
                <a:solidFill>
                  <a:srgbClr val="800000"/>
                </a:solidFill>
              </a:rPr>
              <a:t>SkyAlert</a:t>
            </a:r>
            <a:endParaRPr lang="en-US" altLang="zh-CN" sz="2400" b="0" smtClean="0">
              <a:solidFill>
                <a:schemeClr val="tx1"/>
              </a:solidFill>
            </a:endParaRPr>
          </a:p>
        </p:txBody>
      </p:sp>
      <p:pic>
        <p:nvPicPr>
          <p:cNvPr id="32771" name="Picture 3" descr="Pictur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3276600" y="838200"/>
            <a:ext cx="3787775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9pPr>
          </a:lstStyle>
          <a:p>
            <a:pPr algn="ctr"/>
            <a:r>
              <a:rPr lang="en-US" altLang="zh-CN" sz="3600" b="1" smtClean="0">
                <a:solidFill>
                  <a:srgbClr val="800000"/>
                </a:solidFill>
              </a:rPr>
              <a:t>http://skyalert.org </a:t>
            </a:r>
          </a:p>
          <a:p>
            <a:pPr algn="ctr"/>
            <a:endParaRPr lang="en-US" altLang="zh-CN" sz="3600" b="1" smtClean="0">
              <a:solidFill>
                <a:srgbClr val="800000"/>
              </a:solidFill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6137275" y="1595438"/>
            <a:ext cx="2320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9pPr>
          </a:lstStyle>
          <a:p>
            <a:r>
              <a:rPr lang="en-US" altLang="zh-CN" b="1" i="1" smtClean="0">
                <a:solidFill>
                  <a:srgbClr val="000000"/>
                </a:solidFill>
              </a:rPr>
              <a:t>PI:  R. Williams</a:t>
            </a:r>
          </a:p>
          <a:p>
            <a:endParaRPr lang="en-US" altLang="zh-CN" b="1" i="1" smtClean="0">
              <a:solidFill>
                <a:srgbClr val="000000"/>
              </a:solidFill>
            </a:endParaRPr>
          </a:p>
        </p:txBody>
      </p:sp>
      <p:sp>
        <p:nvSpPr>
          <p:cNvPr id="32774" name="Left Arrow 5"/>
          <p:cNvSpPr>
            <a:spLocks noChangeArrowheads="1"/>
          </p:cNvSpPr>
          <p:nvPr/>
        </p:nvSpPr>
        <p:spPr bwMode="auto">
          <a:xfrm>
            <a:off x="5715000" y="4648200"/>
            <a:ext cx="3276600" cy="1219200"/>
          </a:xfrm>
          <a:prstGeom prst="leftArrow">
            <a:avLst>
              <a:gd name="adj1" fmla="val 62963"/>
              <a:gd name="adj2" fmla="val 5000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zh-CN" sz="2100" smtClean="0">
                <a:solidFill>
                  <a:srgbClr val="000000"/>
                </a:solidFill>
                <a:latin typeface="Times New Roman" charset="0"/>
              </a:rPr>
              <a:t>Linked VO/archival data for classif. and follow-up</a:t>
            </a:r>
          </a:p>
        </p:txBody>
      </p:sp>
      <p:sp>
        <p:nvSpPr>
          <p:cNvPr id="32775" name="Down Arrow Callout 6"/>
          <p:cNvSpPr>
            <a:spLocks noChangeArrowheads="1"/>
          </p:cNvSpPr>
          <p:nvPr/>
        </p:nvSpPr>
        <p:spPr bwMode="auto">
          <a:xfrm>
            <a:off x="5486400" y="5943600"/>
            <a:ext cx="3581400" cy="838200"/>
          </a:xfrm>
          <a:prstGeom prst="downArrowCallout">
            <a:avLst>
              <a:gd name="adj1" fmla="val 25003"/>
              <a:gd name="adj2" fmla="val 25003"/>
              <a:gd name="adj3" fmla="val 25000"/>
              <a:gd name="adj4" fmla="val 5437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zh-CN" sz="2100" smtClean="0">
                <a:solidFill>
                  <a:srgbClr val="000000"/>
                </a:solidFill>
                <a:latin typeface="Times New Roman" charset="0"/>
              </a:rPr>
              <a:t>Dynamically growing portfolio</a:t>
            </a:r>
          </a:p>
        </p:txBody>
      </p:sp>
      <p:sp>
        <p:nvSpPr>
          <p:cNvPr id="32776" name="Left Arrow 4"/>
          <p:cNvSpPr>
            <a:spLocks noChangeArrowheads="1"/>
          </p:cNvSpPr>
          <p:nvPr/>
        </p:nvSpPr>
        <p:spPr bwMode="auto">
          <a:xfrm>
            <a:off x="2590800" y="1600200"/>
            <a:ext cx="2286000" cy="762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zh-CN" sz="2100" smtClean="0">
                <a:solidFill>
                  <a:srgbClr val="000000"/>
                </a:solidFill>
                <a:latin typeface="Times New Roman" charset="0"/>
              </a:rPr>
              <a:t>Basic event info</a:t>
            </a:r>
          </a:p>
        </p:txBody>
      </p:sp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76200" y="5105400"/>
            <a:ext cx="213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9pPr>
          </a:lstStyle>
          <a:p>
            <a:r>
              <a:rPr lang="en-US" altLang="zh-CN" smtClean="0">
                <a:solidFill>
                  <a:srgbClr val="000000"/>
                </a:solidFill>
              </a:rPr>
              <a:t>Subscribe to VOEvents via email, RSS, Atom feed, etc.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" y="6464369"/>
            <a:ext cx="2495107" cy="27699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FFFF"/>
                </a:solidFill>
              </a:rPr>
              <a:t>Courtesy of Prof. George </a:t>
            </a:r>
            <a:r>
              <a:rPr lang="en-US" altLang="zh-CN" sz="1200" i="1" dirty="0" err="1">
                <a:solidFill>
                  <a:srgbClr val="FFFFFF"/>
                </a:solidFill>
              </a:rPr>
              <a:t>Djorgovski</a:t>
            </a:r>
            <a:r>
              <a:rPr lang="en-US" altLang="zh-CN" sz="1200" i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150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609600"/>
          </a:xfrm>
        </p:spPr>
        <p:txBody>
          <a:bodyPr/>
          <a:lstStyle/>
          <a:p>
            <a:pPr algn="l" eaLnBrk="1" hangingPunct="1"/>
            <a:r>
              <a:rPr lang="en-US" altLang="zh-CN" sz="3600" dirty="0" smtClean="0">
                <a:cs typeface="Times New Roman" charset="0"/>
              </a:rPr>
              <a:t>Towards the Automated Event Classification</a:t>
            </a:r>
          </a:p>
        </p:txBody>
      </p:sp>
      <p:pic>
        <p:nvPicPr>
          <p:cNvPr id="40963" name="Picture 55" descr="Fig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914400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Content Placeholder 2"/>
          <p:cNvSpPr txBox="1">
            <a:spLocks/>
          </p:cNvSpPr>
          <p:nvPr/>
        </p:nvSpPr>
        <p:spPr>
          <a:xfrm>
            <a:off x="152400" y="4572000"/>
            <a:ext cx="8839200" cy="2286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defTabSz="457200"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zh-CN" sz="2000" dirty="0" smtClean="0">
                <a:solidFill>
                  <a:srgbClr val="000000"/>
                </a:solidFill>
                <a:cs typeface="Times New Roman" charset="0"/>
              </a:rPr>
              <a:t>Incorporation of the contextual information (archival, and from the data themselves) is essential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zh-CN" sz="2000" dirty="0" smtClean="0">
                <a:solidFill>
                  <a:srgbClr val="000000"/>
                </a:solidFill>
                <a:cs typeface="Times New Roman" charset="0"/>
              </a:rPr>
              <a:t>Automated prioritization of follow-up observations, given the available resources and their cost, and the potential gain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zh-CN" sz="2000" dirty="0" smtClean="0">
                <a:solidFill>
                  <a:srgbClr val="000000"/>
                </a:solidFill>
                <a:cs typeface="Times New Roman" charset="0"/>
              </a:rPr>
              <a:t>A dynamic, iterative system: improve </a:t>
            </a:r>
            <a:r>
              <a:rPr lang="en-US" altLang="zh-CN" sz="2000" dirty="0" err="1" smtClean="0">
                <a:solidFill>
                  <a:srgbClr val="000000"/>
                </a:solidFill>
                <a:cs typeface="Times New Roman" charset="0"/>
              </a:rPr>
              <a:t>classif</a:t>
            </a:r>
            <a:r>
              <a:rPr lang="en-US" altLang="zh-CN" sz="2000" dirty="0" smtClean="0">
                <a:solidFill>
                  <a:srgbClr val="000000"/>
                </a:solidFill>
                <a:cs typeface="Times New Roman" charset="0"/>
              </a:rPr>
              <a:t>. as new data arrive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6464369"/>
            <a:ext cx="2495107" cy="27699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FFFF"/>
                </a:solidFill>
              </a:rPr>
              <a:t>Courtesy of Prof. George </a:t>
            </a:r>
            <a:r>
              <a:rPr lang="en-US" altLang="zh-CN" sz="1200" i="1" dirty="0" err="1">
                <a:solidFill>
                  <a:srgbClr val="FFFFFF"/>
                </a:solidFill>
              </a:rPr>
              <a:t>Djorgovski</a:t>
            </a:r>
            <a:r>
              <a:rPr lang="en-US" altLang="zh-CN" sz="1200" i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48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086600" cy="563563"/>
          </a:xfrm>
        </p:spPr>
        <p:txBody>
          <a:bodyPr/>
          <a:lstStyle/>
          <a:p>
            <a:r>
              <a:rPr lang="en-US" altLang="zh-CN" smtClean="0">
                <a:cs typeface="Times New Roman" charset="0"/>
              </a:rPr>
              <a:t>Astronomy in the Time Domain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7162800" cy="4724400"/>
          </a:xfrm>
        </p:spPr>
        <p:txBody>
          <a:bodyPr/>
          <a:lstStyle/>
          <a:p>
            <a:r>
              <a:rPr lang="en-US" altLang="zh-CN" dirty="0" smtClean="0">
                <a:cs typeface="Times New Roman" charset="0"/>
              </a:rPr>
              <a:t>Driven by the new generation of large digital synoptic sky surveys, leading to LSST, SKA, etc.</a:t>
            </a:r>
          </a:p>
          <a:p>
            <a:pPr lvl="1"/>
            <a:r>
              <a:rPr lang="en-US" altLang="zh-CN" dirty="0" smtClean="0">
                <a:cs typeface="Times New Roman" charset="0"/>
              </a:rPr>
              <a:t>Enabled by the IT revolution; a </a:t>
            </a:r>
            <a:r>
              <a:rPr lang="en-US" altLang="zh-CN" dirty="0" err="1" smtClean="0">
                <a:cs typeface="Times New Roman" charset="0"/>
              </a:rPr>
              <a:t>qulitative</a:t>
            </a:r>
            <a:r>
              <a:rPr lang="en-US" altLang="zh-CN" dirty="0" smtClean="0">
                <a:cs typeface="Times New Roman" charset="0"/>
              </a:rPr>
              <a:t> change</a:t>
            </a:r>
          </a:p>
          <a:p>
            <a:r>
              <a:rPr lang="en-US" altLang="zh-CN" dirty="0" smtClean="0">
                <a:cs typeface="Times New Roman" charset="0"/>
              </a:rPr>
              <a:t>Rich phenomenology, from the Solar system to cosmology and extreme relativistic physics</a:t>
            </a:r>
          </a:p>
          <a:p>
            <a:pPr lvl="1"/>
            <a:r>
              <a:rPr lang="en-US" altLang="zh-CN" dirty="0" smtClean="0">
                <a:cs typeface="Times New Roman" charset="0"/>
              </a:rPr>
              <a:t>For some phenomena, time domain information is a key to the physical understanding</a:t>
            </a:r>
          </a:p>
          <a:p>
            <a:pPr algn="ctr">
              <a:buFontTx/>
              <a:buNone/>
            </a:pPr>
            <a:r>
              <a:rPr lang="en-US" altLang="zh-CN" sz="2300" dirty="0" smtClean="0">
                <a:cs typeface="Times New Roman" charset="0"/>
              </a:rPr>
              <a:t>Static </a:t>
            </a:r>
            <a:r>
              <a:rPr lang="en-US" altLang="zh-CN" sz="2000" dirty="0" smtClean="0">
                <a:latin typeface="Wingdings 3" charset="2"/>
              </a:rPr>
              <a:t>_</a:t>
            </a:r>
            <a:r>
              <a:rPr lang="en-US" altLang="zh-CN" sz="2300" dirty="0" smtClean="0">
                <a:cs typeface="Times New Roman" charset="0"/>
              </a:rPr>
              <a:t> Dynamic sky</a:t>
            </a:r>
          </a:p>
          <a:p>
            <a:pPr algn="ctr">
              <a:buFontTx/>
              <a:buNone/>
            </a:pPr>
            <a:r>
              <a:rPr lang="en-US" altLang="zh-CN" sz="2300" dirty="0" smtClean="0">
                <a:cs typeface="Times New Roman" charset="0"/>
              </a:rPr>
              <a:t>Sources </a:t>
            </a:r>
            <a:r>
              <a:rPr lang="en-US" altLang="zh-CN" sz="2000" dirty="0" smtClean="0">
                <a:latin typeface="Wingdings 3" charset="2"/>
              </a:rPr>
              <a:t>_</a:t>
            </a:r>
            <a:r>
              <a:rPr lang="en-US" altLang="zh-CN" sz="2300" dirty="0" smtClean="0">
                <a:cs typeface="Times New Roman" charset="0"/>
              </a:rPr>
              <a:t> Events</a:t>
            </a:r>
          </a:p>
          <a:p>
            <a:r>
              <a:rPr lang="en-US" altLang="zh-CN" sz="2500" i="1" dirty="0" smtClean="0">
                <a:cs typeface="Times New Roman" charset="0"/>
              </a:rPr>
              <a:t>Real-time discovery in massive data streams </a:t>
            </a:r>
            <a:r>
              <a:rPr lang="en-US" altLang="zh-CN" sz="2500" dirty="0" smtClean="0">
                <a:cs typeface="Times New Roman" charset="0"/>
              </a:rPr>
              <a:t>poses new challenges for knowledge discovery</a:t>
            </a:r>
          </a:p>
        </p:txBody>
      </p:sp>
      <p:pic>
        <p:nvPicPr>
          <p:cNvPr id="2355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7332" r="12184" b="23462"/>
          <a:stretch>
            <a:fillRect/>
          </a:stretch>
        </p:blipFill>
        <p:spPr bwMode="auto">
          <a:xfrm>
            <a:off x="7315200" y="30163"/>
            <a:ext cx="182880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5" descr="quas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14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6" descr="supernov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15788" b="7895"/>
          <a:stretch>
            <a:fillRect/>
          </a:stretch>
        </p:blipFill>
        <p:spPr bwMode="auto">
          <a:xfrm>
            <a:off x="7329488" y="1336675"/>
            <a:ext cx="18288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7" descr="Picture 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 t="18723"/>
          <a:stretch>
            <a:fillRect/>
          </a:stretch>
        </p:blipFill>
        <p:spPr bwMode="auto">
          <a:xfrm>
            <a:off x="7315200" y="2816225"/>
            <a:ext cx="18288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588963" y="5445224"/>
            <a:ext cx="8021637" cy="1054100"/>
          </a:xfrm>
          <a:prstGeom prst="rect">
            <a:avLst/>
          </a:prstGeom>
          <a:solidFill>
            <a:srgbClr val="FFF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altLang="zh-CN" sz="2600" b="1" smtClean="0">
                <a:solidFill>
                  <a:srgbClr val="000000"/>
                </a:solidFill>
                <a:cs typeface="Times New Roman" charset="0"/>
              </a:rPr>
              <a:t>Synoptic, panoramic surveys </a:t>
            </a:r>
            <a:r>
              <a:rPr lang="en-US" altLang="zh-CN" sz="2600" b="1" smtClean="0">
                <a:solidFill>
                  <a:srgbClr val="000000"/>
                </a:solidFill>
                <a:cs typeface="Times New Roman" charset="0"/>
                <a:sym typeface="Monotype Sorts" charset="2"/>
              </a:rPr>
              <a:t></a:t>
            </a:r>
            <a:r>
              <a:rPr lang="en-US" altLang="zh-CN" sz="2600" b="1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altLang="zh-CN" sz="2600" b="1" smtClean="0">
                <a:solidFill>
                  <a:srgbClr val="470000"/>
                </a:solidFill>
                <a:cs typeface="Times New Roman" charset="0"/>
              </a:rPr>
              <a:t>event discovery</a:t>
            </a:r>
            <a:endParaRPr lang="en-US" altLang="zh-CN" sz="2600" b="1" smtClean="0">
              <a:solidFill>
                <a:srgbClr val="000000"/>
              </a:solidFill>
              <a:cs typeface="Times New Roman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altLang="zh-CN" sz="2600" b="1" smtClean="0">
                <a:solidFill>
                  <a:srgbClr val="000000"/>
                </a:solidFill>
                <a:cs typeface="Times New Roman" charset="0"/>
              </a:rPr>
              <a:t>Rapid follow-up and multi-</a:t>
            </a:r>
            <a:r>
              <a:rPr lang="en-US" altLang="zh-CN" sz="2600" b="1" smtClean="0">
                <a:solidFill>
                  <a:srgbClr val="000000"/>
                </a:solidFill>
                <a:cs typeface="Times New Roman" charset="0"/>
                <a:sym typeface="Symbol" charset="2"/>
              </a:rPr>
              <a:t></a:t>
            </a:r>
            <a:r>
              <a:rPr lang="en-US" altLang="zh-CN" sz="2600" b="1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altLang="zh-CN" sz="2600" b="1" smtClean="0">
                <a:solidFill>
                  <a:srgbClr val="000000"/>
                </a:solidFill>
                <a:cs typeface="Times New Roman" charset="0"/>
                <a:sym typeface="Monotype Sorts" charset="2"/>
              </a:rPr>
              <a:t></a:t>
            </a:r>
            <a:r>
              <a:rPr lang="en-US" altLang="zh-CN" sz="2600" b="1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altLang="zh-CN" sz="2600" b="1" smtClean="0">
                <a:solidFill>
                  <a:srgbClr val="470000"/>
                </a:solidFill>
                <a:cs typeface="Times New Roman" charset="0"/>
              </a:rPr>
              <a:t>keys to understanding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" y="6464369"/>
            <a:ext cx="2495107" cy="27699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FFFF"/>
                </a:solidFill>
              </a:rPr>
              <a:t>Courtesy of Prof. George </a:t>
            </a:r>
            <a:r>
              <a:rPr lang="en-US" altLang="zh-CN" sz="1200" i="1" dirty="0" err="1">
                <a:solidFill>
                  <a:srgbClr val="FFFFFF"/>
                </a:solidFill>
              </a:rPr>
              <a:t>Djorgovski</a:t>
            </a:r>
            <a:r>
              <a:rPr lang="en-US" altLang="zh-CN" sz="1200" i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28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31062" cy="633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1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ip_to_china_5_20110920_1067356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67" y="1837340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Bootes-4, history review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539552" y="1700808"/>
            <a:ext cx="2376264" cy="3312368"/>
            <a:chOff x="0" y="0"/>
            <a:chExt cx="2609850" cy="3810000"/>
          </a:xfrm>
        </p:grpSpPr>
        <p:pic>
          <p:nvPicPr>
            <p:cNvPr id="6" name="图片 5" descr="E:\enter\worklist\[014]关于出站\IMAG0486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50" y="0"/>
              <a:ext cx="1219200" cy="2038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图片 6" descr="E:\enter\worklist\[014]关于出站\181734nici5dqdisshlz7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6925"/>
              <a:ext cx="2609850" cy="1743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图片 7" descr="E:\enter\worklist\[014]关于出站\155101i5dh7ay2dztnxnn5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62075" cy="2038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组合 8"/>
          <p:cNvGrpSpPr/>
          <p:nvPr/>
        </p:nvGrpSpPr>
        <p:grpSpPr>
          <a:xfrm>
            <a:off x="3275856" y="1700808"/>
            <a:ext cx="4410076" cy="2929255"/>
            <a:chOff x="0" y="0"/>
            <a:chExt cx="5848350" cy="4124325"/>
          </a:xfrm>
        </p:grpSpPr>
        <p:pic>
          <p:nvPicPr>
            <p:cNvPr id="10" name="图片 9" descr="E:\enter\worklist\[014]关于出站\IMAG0518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85875" cy="2143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图片 10" descr="E:\enter\worklist\[014]关于出站\H1130002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3700" y="2171700"/>
              <a:ext cx="2905125" cy="1952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图片 11" descr="E:\enter\worklist\[014]关于出站\H1090016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71700"/>
              <a:ext cx="2905125" cy="1952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图片 12" descr="E:\enter\worklist\[014]关于出站\H1080002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425" y="0"/>
              <a:ext cx="3209925" cy="2143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图片 13" descr="E:\enter\worklist\[014]关于出站\IMAG0521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975" y="0"/>
              <a:ext cx="1285875" cy="2143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组合 14"/>
          <p:cNvGrpSpPr/>
          <p:nvPr/>
        </p:nvGrpSpPr>
        <p:grpSpPr>
          <a:xfrm>
            <a:off x="5581324" y="2089169"/>
            <a:ext cx="3152775" cy="4332605"/>
            <a:chOff x="0" y="0"/>
            <a:chExt cx="3457575" cy="4752975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3457575" cy="2414905"/>
              <a:chOff x="0" y="0"/>
              <a:chExt cx="5010150" cy="3448050"/>
            </a:xfrm>
          </p:grpSpPr>
          <p:pic>
            <p:nvPicPr>
              <p:cNvPr id="18" name="图片 17" descr="E:\enter\worklist\[014]关于出站\153456hoae00omwo3eoezw.jp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4625" y="0"/>
                <a:ext cx="2295525" cy="34480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图片 18" descr="E:\enter\worklist\[014]关于出站\0717061j0l11t9xtt66jb6.jp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86050" cy="17907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图片 19" descr="E:\enter\worklist\[014]关于出站\IMAG0771.jp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38325"/>
                <a:ext cx="2686050" cy="16097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7" name="图片 16" descr="E:\enter\worklist\[014]关于出站\153456uez66lske5ne1jgg.jp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47925"/>
              <a:ext cx="3457575" cy="2305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2" name="组合 21"/>
          <p:cNvGrpSpPr/>
          <p:nvPr/>
        </p:nvGrpSpPr>
        <p:grpSpPr>
          <a:xfrm>
            <a:off x="737909" y="3750568"/>
            <a:ext cx="6045536" cy="2447267"/>
            <a:chOff x="0" y="0"/>
            <a:chExt cx="5553074" cy="1952625"/>
          </a:xfrm>
        </p:grpSpPr>
        <p:pic>
          <p:nvPicPr>
            <p:cNvPr id="23" name="图片 22" descr="E:\enter\worklist\[014]关于出站\bootes-4_first_light_1_20120222_1497396356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750" y="0"/>
              <a:ext cx="2600324" cy="1952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图片 23" descr="C:\Users\lijian\Desktop\19362082mm2ugk2kk2k7ug.jpg.thumb.jp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4175" cy="1952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74" name="Picture 2" descr="C:\Users\ccz\Desktop\_MG_8594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5170"/>
            <a:ext cx="6392080" cy="426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5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 smtClean="0"/>
              <a:t>RTS2: Remote </a:t>
            </a:r>
            <a:r>
              <a:rPr lang="en-US" altLang="zh-CN" sz="3200" b="1" dirty="0"/>
              <a:t>Telescope System - 2nd </a:t>
            </a:r>
            <a:r>
              <a:rPr lang="en-US" altLang="zh-CN" sz="3200" b="1" dirty="0" smtClean="0"/>
              <a:t>version</a:t>
            </a:r>
            <a:endParaRPr lang="zh-CN" altLang="en-US" sz="3200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644008" y="1628800"/>
            <a:ext cx="4176464" cy="4525963"/>
          </a:xfrm>
        </p:spPr>
        <p:txBody>
          <a:bodyPr/>
          <a:lstStyle/>
          <a:p>
            <a:r>
              <a:rPr lang="en-US" altLang="zh-CN" sz="2000" dirty="0"/>
              <a:t>BOOTES Spain, New Zealand, China</a:t>
            </a:r>
          </a:p>
          <a:p>
            <a:r>
              <a:rPr lang="en-US" altLang="zh-CN" sz="2000" dirty="0"/>
              <a:t>Czech Republic + Argentina (FRAM)</a:t>
            </a:r>
          </a:p>
          <a:p>
            <a:r>
              <a:rPr lang="en-US" altLang="zh-CN" sz="2000" dirty="0"/>
              <a:t>Watcher (UCD, South Africa)</a:t>
            </a:r>
          </a:p>
          <a:p>
            <a:r>
              <a:rPr lang="en-US" altLang="zh-CN" sz="2000" dirty="0"/>
              <a:t>BORAT (US..), UC NY, ..</a:t>
            </a:r>
          </a:p>
          <a:p>
            <a:r>
              <a:rPr lang="en-US" altLang="zh-CN" sz="2000" dirty="0"/>
              <a:t>RATIR (UNAM + UCB) 1.5m</a:t>
            </a:r>
          </a:p>
          <a:p>
            <a:r>
              <a:rPr lang="pl-PL" altLang="zh-CN" sz="2000" dirty="0"/>
              <a:t>Danish (-Czech) 1.5m @ La Silla</a:t>
            </a:r>
          </a:p>
          <a:p>
            <a:r>
              <a:rPr lang="en-US" altLang="zh-CN" sz="2000" dirty="0"/>
              <a:t>CAHA </a:t>
            </a:r>
            <a:r>
              <a:rPr lang="en-US" altLang="zh-CN" sz="2000" dirty="0" smtClean="0"/>
              <a:t>1.23m</a:t>
            </a:r>
          </a:p>
          <a:p>
            <a:r>
              <a:rPr lang="en-US" altLang="zh-CN" sz="2000" dirty="0"/>
              <a:t>MDM LSST CCDs</a:t>
            </a:r>
          </a:p>
          <a:p>
            <a:r>
              <a:rPr lang="en-US" altLang="zh-CN" sz="2000" dirty="0"/>
              <a:t>FLWO 1.2m </a:t>
            </a:r>
            <a:endParaRPr lang="en-US" altLang="zh-CN" sz="2000" dirty="0" smtClean="0"/>
          </a:p>
          <a:p>
            <a:r>
              <a:rPr lang="en-US" altLang="zh-CN" sz="2000" dirty="0">
                <a:solidFill>
                  <a:srgbClr val="FF0000"/>
                </a:solidFill>
              </a:rPr>
              <a:t>Currently &gt; 20 telescopes, 5 </a:t>
            </a:r>
            <a:r>
              <a:rPr lang="en-US" altLang="zh-CN" sz="2000" dirty="0" smtClean="0">
                <a:solidFill>
                  <a:srgbClr val="FF0000"/>
                </a:solidFill>
              </a:rPr>
              <a:t>continents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6" y="3789040"/>
            <a:ext cx="4189463" cy="2658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340666" y="1556792"/>
            <a:ext cx="41339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CN" sz="2000" dirty="0" smtClean="0"/>
              <a:t>Modular</a:t>
            </a:r>
            <a:endParaRPr lang="en-US" altLang="zh-CN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000" dirty="0"/>
              <a:t>Own TCP/IP protocol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000" dirty="0"/>
              <a:t>C++/Python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000" dirty="0"/>
              <a:t>Linux/Unix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000" dirty="0"/>
              <a:t>Being developed for more than a decade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000" dirty="0"/>
              <a:t>Open source</a:t>
            </a:r>
          </a:p>
        </p:txBody>
      </p:sp>
    </p:spTree>
    <p:extLst>
      <p:ext uri="{BB962C8B-B14F-4D97-AF65-F5344CB8AC3E}">
        <p14:creationId xmlns:p14="http://schemas.microsoft.com/office/powerpoint/2010/main" val="39767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Good Infrastructure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000" dirty="0" smtClean="0"/>
              <a:t>Rich information is available:</a:t>
            </a:r>
          </a:p>
          <a:p>
            <a:r>
              <a:rPr lang="en-US" altLang="zh-CN" sz="2000" dirty="0" smtClean="0"/>
              <a:t>Remote control</a:t>
            </a:r>
          </a:p>
          <a:p>
            <a:r>
              <a:rPr lang="en-US" altLang="zh-CN" sz="2000" dirty="0" smtClean="0"/>
              <a:t>Autonomous observation</a:t>
            </a:r>
          </a:p>
          <a:p>
            <a:r>
              <a:rPr lang="en-US" altLang="zh-CN" sz="2000" dirty="0" smtClean="0"/>
              <a:t>Status monitor</a:t>
            </a:r>
          </a:p>
          <a:p>
            <a:r>
              <a:rPr lang="en-US" altLang="zh-CN" sz="2000" dirty="0" smtClean="0"/>
              <a:t>Data access</a:t>
            </a:r>
            <a:endParaRPr lang="zh-CN" altLang="en-US" sz="2000" dirty="0"/>
          </a:p>
        </p:txBody>
      </p:sp>
      <p:pic>
        <p:nvPicPr>
          <p:cNvPr id="163842" name="Picture 2" descr="C:\Users\ccz\Desktop\Snap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24944"/>
            <a:ext cx="3818731" cy="309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3" name="Picture 3" descr="C:\Users\ccz\Desktop\Sn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3795833" cy="321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4" name="Picture 4" descr="C:\Users\ccz\Desktop\Snap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73" y="3815706"/>
            <a:ext cx="4654278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6" name="Picture 6" descr="C:\Users\ccz\Desktop\Copy of 20120421130635-430-RA.fit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67483"/>
            <a:ext cx="2818071" cy="28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4269452" cy="316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00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GRBs Responses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3"/>
            <a:ext cx="5544616" cy="291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66950"/>
            <a:ext cx="5981700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07" y="3645089"/>
            <a:ext cx="6143625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94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China-VO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zh-CN" sz="2000" dirty="0"/>
              <a:t>Virtual Observatory (VO) is a data-intensively online astronomical research and education environment, taking advantages of advanced information technologies to achieve seamless, global access to astronomical information. </a:t>
            </a:r>
            <a:endParaRPr lang="en-GB" altLang="zh-CN" sz="2000" dirty="0" smtClean="0"/>
          </a:p>
          <a:p>
            <a:pPr>
              <a:lnSpc>
                <a:spcPct val="90000"/>
              </a:lnSpc>
            </a:pPr>
            <a:r>
              <a:rPr lang="en-GB" altLang="zh-CN" sz="2000" dirty="0" smtClean="0"/>
              <a:t>VO will play a key role in the era of data intensive astronomy.</a:t>
            </a:r>
            <a:endParaRPr lang="en-GB" altLang="zh-CN" sz="2000" dirty="0"/>
          </a:p>
          <a:p>
            <a:pPr>
              <a:lnSpc>
                <a:spcPct val="90000"/>
              </a:lnSpc>
            </a:pPr>
            <a:r>
              <a:rPr lang="en-US" altLang="zh-CN" sz="2000" dirty="0" smtClean="0"/>
              <a:t>Chinese </a:t>
            </a:r>
            <a:r>
              <a:rPr lang="en-US" altLang="zh-CN" sz="2000" dirty="0"/>
              <a:t>Virtual Observatory (China-VO) is the national VO project in China initiated in 2002 by Chinese astronomical community leading by National Astronomical Observatories, Chinese Academy of Sciences. </a:t>
            </a:r>
          </a:p>
          <a:p>
            <a:pPr>
              <a:lnSpc>
                <a:spcPct val="90000"/>
              </a:lnSpc>
            </a:pPr>
            <a:r>
              <a:rPr lang="en-US" altLang="zh-CN" sz="2000" dirty="0" smtClean="0"/>
              <a:t>China-VO </a:t>
            </a:r>
            <a:r>
              <a:rPr lang="en-US" altLang="zh-CN" sz="2000" dirty="0"/>
              <a:t>became a member of the IVOA </a:t>
            </a:r>
            <a:r>
              <a:rPr lang="en-US" altLang="zh-CN" sz="2000" dirty="0" smtClean="0"/>
              <a:t>in 2002.</a:t>
            </a:r>
            <a:endParaRPr lang="en-US" altLang="zh-CN" sz="2000" dirty="0"/>
          </a:p>
          <a:p>
            <a:pPr>
              <a:lnSpc>
                <a:spcPct val="90000"/>
              </a:lnSpc>
            </a:pPr>
            <a:endParaRPr lang="en-US" altLang="zh-CN" sz="2000" dirty="0"/>
          </a:p>
        </p:txBody>
      </p:sp>
      <p:grpSp>
        <p:nvGrpSpPr>
          <p:cNvPr id="3" name="组合 2"/>
          <p:cNvGrpSpPr/>
          <p:nvPr/>
        </p:nvGrpSpPr>
        <p:grpSpPr>
          <a:xfrm>
            <a:off x="1115616" y="4365104"/>
            <a:ext cx="7128792" cy="2232248"/>
            <a:chOff x="1115616" y="4077072"/>
            <a:chExt cx="7128792" cy="2232248"/>
          </a:xfrm>
        </p:grpSpPr>
        <p:sp>
          <p:nvSpPr>
            <p:cNvPr id="4" name="Rectangle 3"/>
            <p:cNvSpPr txBox="1">
              <a:spLocks noChangeArrowheads="1"/>
            </p:cNvSpPr>
            <p:nvPr/>
          </p:nvSpPr>
          <p:spPr bwMode="auto">
            <a:xfrm>
              <a:off x="1115616" y="4293096"/>
              <a:ext cx="7128792" cy="2016224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 smtClean="0">
                  <a:ea typeface="宋体" charset="-122"/>
                </a:rPr>
                <a:t>China-VO Platform </a:t>
              </a:r>
            </a:p>
            <a:p>
              <a:r>
                <a:rPr lang="en-US" altLang="zh-CN" sz="2000" dirty="0" smtClean="0">
                  <a:ea typeface="宋体" charset="-122"/>
                </a:rPr>
                <a:t>Unified Access to On-line Astronomical Resources and Services </a:t>
              </a:r>
            </a:p>
            <a:p>
              <a:r>
                <a:rPr lang="en-US" altLang="zh-CN" sz="2000" dirty="0" smtClean="0">
                  <a:ea typeface="宋体" charset="-122"/>
                </a:rPr>
                <a:t>VO-ready Projects and Facilities </a:t>
              </a:r>
            </a:p>
            <a:p>
              <a:r>
                <a:rPr lang="en-US" altLang="zh-CN" sz="2000" dirty="0" smtClean="0">
                  <a:ea typeface="宋体" charset="-122"/>
                </a:rPr>
                <a:t>VO-based Astronomical Research Activities </a:t>
              </a:r>
            </a:p>
            <a:p>
              <a:r>
                <a:rPr lang="en-US" altLang="zh-CN" sz="2000" dirty="0" smtClean="0">
                  <a:ea typeface="宋体" charset="-122"/>
                </a:rPr>
                <a:t>VO-based Public Education </a:t>
              </a:r>
              <a:endParaRPr lang="en-US" altLang="zh-CN" sz="2000" dirty="0">
                <a:ea typeface="宋体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779912" y="4077072"/>
              <a:ext cx="1997663" cy="461665"/>
            </a:xfrm>
            <a:prstGeom prst="rect">
              <a:avLst/>
            </a:prstGeom>
            <a:solidFill>
              <a:srgbClr val="003366"/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ea typeface="宋体" charset="-122"/>
                </a:rPr>
                <a:t>R&amp;D Focuses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RAO Requirements in China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000" dirty="0"/>
              <a:t>RAO</a:t>
            </a:r>
            <a:r>
              <a:rPr lang="zh-CN" altLang="en-US" sz="2000" dirty="0"/>
              <a:t> </a:t>
            </a:r>
            <a:r>
              <a:rPr lang="en-US" altLang="zh-CN" sz="2000" dirty="0"/>
              <a:t>requirements in China</a:t>
            </a:r>
          </a:p>
          <a:p>
            <a:r>
              <a:rPr lang="en-US" altLang="zh-CN" sz="2000" dirty="0" smtClean="0"/>
              <a:t>Bootes-4</a:t>
            </a:r>
          </a:p>
          <a:p>
            <a:r>
              <a:rPr lang="en-US" altLang="zh-CN" sz="2000" dirty="0" smtClean="0"/>
              <a:t>LCOGT (Xinjiang)</a:t>
            </a:r>
          </a:p>
          <a:p>
            <a:r>
              <a:rPr lang="en-US" altLang="zh-CN" sz="2000" dirty="0" smtClean="0"/>
              <a:t>Antarctic Observatory</a:t>
            </a:r>
          </a:p>
          <a:p>
            <a:r>
              <a:rPr lang="en-US" altLang="zh-CN" sz="2000" dirty="0" smtClean="0"/>
              <a:t>Tibet Observatory</a:t>
            </a:r>
          </a:p>
          <a:p>
            <a:r>
              <a:rPr lang="en-US" altLang="zh-CN" sz="2000" dirty="0" smtClean="0"/>
              <a:t>Argentina </a:t>
            </a:r>
            <a:r>
              <a:rPr lang="en-US" altLang="zh-CN" sz="2000" dirty="0"/>
              <a:t>Observatory (San </a:t>
            </a:r>
            <a:r>
              <a:rPr lang="en-US" altLang="zh-CN" sz="2000" dirty="0" smtClean="0"/>
              <a:t>Juan Univ.)</a:t>
            </a:r>
          </a:p>
          <a:p>
            <a:r>
              <a:rPr lang="en-US" altLang="zh-CN" sz="2000" dirty="0" smtClean="0"/>
              <a:t>Lunar-based astronomy</a:t>
            </a:r>
          </a:p>
          <a:p>
            <a:r>
              <a:rPr lang="en-US" altLang="zh-CN" sz="2000" dirty="0" smtClean="0"/>
              <a:t>International projects: SONG, SVOM, …</a:t>
            </a:r>
          </a:p>
          <a:p>
            <a:r>
              <a:rPr lang="en-US" altLang="zh-CN" sz="2000" dirty="0" smtClean="0"/>
              <a:t>School education</a:t>
            </a:r>
          </a:p>
          <a:p>
            <a:r>
              <a:rPr lang="en-US" altLang="zh-CN" sz="2000" dirty="0" smtClean="0"/>
              <a:t>Amateur observation</a:t>
            </a:r>
          </a:p>
          <a:p>
            <a:r>
              <a:rPr lang="en-US" altLang="zh-CN" sz="2000" dirty="0" smtClean="0"/>
              <a:t>……</a:t>
            </a:r>
            <a:endParaRPr lang="zh-CN" altLang="en-US" sz="2000" dirty="0"/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200653" y="1773237"/>
            <a:ext cx="1004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sz="2000">
                <a:solidFill>
                  <a:schemeClr val="bg1"/>
                </a:solidFill>
              </a:rPr>
              <a:t>CSTAR</a:t>
            </a: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97" y="4944566"/>
            <a:ext cx="2927920" cy="191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0" descr="IMG_0543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33934"/>
            <a:ext cx="3060926" cy="204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ile 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44566"/>
            <a:ext cx="2153059" cy="162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0594929">
            <a:off x="1467326" y="4029793"/>
            <a:ext cx="4754828" cy="584775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  <a:ln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663300"/>
                </a:solidFill>
                <a:latin typeface="Segoe Print" pitchFamily="2" charset="0"/>
              </a:rPr>
              <a:t>Huge Market in China</a:t>
            </a:r>
            <a:endParaRPr lang="zh-CN" altLang="en-US" sz="3200" dirty="0">
              <a:solidFill>
                <a:srgbClr val="6633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Burst Observer and Optical Transient Exploring System (BOOTES</a:t>
            </a:r>
            <a:r>
              <a:rPr lang="en-US" altLang="zh-CN" sz="2800" dirty="0" smtClean="0"/>
              <a:t>)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The Burst Observer and Optical Transient Exploring System (BOOTES), started in 1998 as a Spanish-Czech collaboration devoted to study optical emissions from gamma ray bursts (</a:t>
            </a:r>
            <a:r>
              <a:rPr lang="en-US" altLang="zh-CN" sz="2000" dirty="0" smtClean="0"/>
              <a:t>GRBs).</a:t>
            </a:r>
          </a:p>
          <a:p>
            <a:r>
              <a:rPr lang="en-US" altLang="zh-CN" sz="2000" dirty="0" smtClean="0"/>
              <a:t>The </a:t>
            </a:r>
            <a:r>
              <a:rPr lang="en-US" altLang="zh-CN" sz="2000" dirty="0"/>
              <a:t>first two BOOTES stations were located in Spain and included medium size robotic telescopes with CCD cameras at the </a:t>
            </a:r>
            <a:r>
              <a:rPr lang="en-US" altLang="zh-CN" sz="2000" dirty="0" err="1"/>
              <a:t>Cassegrain</a:t>
            </a:r>
            <a:r>
              <a:rPr lang="en-US" altLang="zh-CN" sz="2000" dirty="0"/>
              <a:t> focus as well as all-sky </a:t>
            </a:r>
            <a:r>
              <a:rPr lang="en-US" altLang="zh-CN" sz="2000" dirty="0" smtClean="0"/>
              <a:t>cameras</a:t>
            </a:r>
            <a:r>
              <a:rPr lang="en-US" altLang="zh-CN" sz="2000" dirty="0"/>
              <a:t>.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first light </a:t>
            </a:r>
            <a:r>
              <a:rPr lang="en-US" altLang="zh-CN" sz="2000" dirty="0" smtClean="0"/>
              <a:t>of the </a:t>
            </a:r>
            <a:r>
              <a:rPr lang="en-US" altLang="zh-CN" sz="2000" dirty="0"/>
              <a:t>first observing station (BOOTES-1) </a:t>
            </a:r>
            <a:r>
              <a:rPr lang="en-US" altLang="zh-CN" sz="2000" dirty="0" smtClean="0"/>
              <a:t>was </a:t>
            </a:r>
            <a:r>
              <a:rPr lang="en-US" altLang="zh-CN" sz="2000" dirty="0"/>
              <a:t>obtained in July 1998. The second observing station (BOOTES-2) </a:t>
            </a:r>
            <a:r>
              <a:rPr lang="en-US" altLang="zh-CN" sz="2000" dirty="0" smtClean="0"/>
              <a:t>are </a:t>
            </a:r>
            <a:r>
              <a:rPr lang="en-US" altLang="zh-CN" sz="2000" dirty="0"/>
              <a:t>fully operating since July 2001. </a:t>
            </a:r>
            <a:endParaRPr lang="en-US" altLang="zh-CN" sz="2000" dirty="0" smtClean="0"/>
          </a:p>
          <a:p>
            <a:r>
              <a:rPr lang="en-US" altLang="zh-CN" sz="2000" dirty="0" smtClean="0"/>
              <a:t>In </a:t>
            </a:r>
            <a:r>
              <a:rPr lang="en-US" altLang="zh-CN" sz="2000" dirty="0"/>
              <a:t>2009 BOOTES expanded abroad, with the third station (BOOTES-3) being installed in Blenheim (South Island, New Zealand</a:t>
            </a:r>
            <a:r>
              <a:rPr lang="en-US" altLang="zh-CN" sz="2000" dirty="0" smtClean="0"/>
              <a:t>).</a:t>
            </a:r>
          </a:p>
          <a:p>
            <a:r>
              <a:rPr lang="en-US" altLang="zh-CN" sz="2000" dirty="0" smtClean="0"/>
              <a:t>The </a:t>
            </a:r>
            <a:r>
              <a:rPr lang="en-US" altLang="zh-CN" sz="2000" dirty="0"/>
              <a:t>fourth one (BOOTES-4) has been </a:t>
            </a:r>
            <a:r>
              <a:rPr lang="en-US" altLang="zh-CN" sz="2000" dirty="0" smtClean="0"/>
              <a:t>deployed </a:t>
            </a:r>
            <a:r>
              <a:rPr lang="en-US" altLang="zh-CN" sz="2000" dirty="0"/>
              <a:t>in 2011 at the </a:t>
            </a:r>
            <a:r>
              <a:rPr lang="en-US" altLang="zh-CN" sz="2000" dirty="0" err="1"/>
              <a:t>Lijiang</a:t>
            </a:r>
            <a:r>
              <a:rPr lang="en-US" altLang="zh-CN" sz="2000" dirty="0"/>
              <a:t> Astronomical Observatory </a:t>
            </a:r>
            <a:r>
              <a:rPr lang="en-US" altLang="zh-CN" sz="2000" dirty="0" smtClean="0"/>
              <a:t>(Yunnan, </a:t>
            </a:r>
            <a:r>
              <a:rPr lang="en-US" altLang="zh-CN" sz="2000" dirty="0"/>
              <a:t>China).</a:t>
            </a:r>
            <a:endParaRPr lang="zh-CN" altLang="en-US" sz="2000" dirty="0"/>
          </a:p>
        </p:txBody>
      </p:sp>
      <p:pic>
        <p:nvPicPr>
          <p:cNvPr id="4" name="Picture 2" descr="http://www.laeff.cab.inta-csic.es/BOOTES/pictures/logoBoot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15" y="5301208"/>
            <a:ext cx="1308917" cy="130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6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China-RAON</a:t>
            </a:r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65" indent="-342865">
              <a:defRPr/>
            </a:pPr>
            <a:r>
              <a:rPr lang="en-US" altLang="zh-CN" sz="2400" dirty="0" smtClean="0"/>
              <a:t>A project just initiated, no funding support yet.</a:t>
            </a:r>
          </a:p>
          <a:p>
            <a:pPr marL="342865" indent="-342865">
              <a:defRPr/>
            </a:pPr>
            <a:r>
              <a:rPr lang="en-US" altLang="zh-CN" sz="2400" dirty="0" smtClean="0"/>
              <a:t>Not a specific RAO project, but a technical support plan.</a:t>
            </a:r>
          </a:p>
          <a:p>
            <a:pPr marL="342865" indent="-342865">
              <a:defRPr/>
            </a:pPr>
            <a:r>
              <a:rPr lang="en-US" altLang="zh-CN" sz="2400" dirty="0" smtClean="0"/>
              <a:t>A team to provide solutions and technical support to Chinese astronomical community.</a:t>
            </a:r>
          </a:p>
          <a:p>
            <a:pPr marL="742873" lvl="1" indent="-285720">
              <a:defRPr/>
            </a:pPr>
            <a:r>
              <a:rPr lang="en-US" altLang="zh-CN" sz="2000" dirty="0" smtClean="0"/>
              <a:t>A new service from Chinese Virtual Observatory (China-VO)</a:t>
            </a:r>
          </a:p>
          <a:p>
            <a:pPr marL="342865" indent="-342865">
              <a:defRPr/>
            </a:pPr>
            <a:r>
              <a:rPr lang="en-US" altLang="zh-CN" sz="2400" dirty="0" smtClean="0"/>
              <a:t>Serve </a:t>
            </a:r>
            <a:r>
              <a:rPr lang="en-US" altLang="zh-CN" sz="2400" dirty="0"/>
              <a:t>professional and non-professional </a:t>
            </a:r>
            <a:r>
              <a:rPr lang="en-US" altLang="zh-CN" sz="2400" dirty="0" smtClean="0"/>
              <a:t>RAO projects used for research and education.</a:t>
            </a:r>
          </a:p>
          <a:p>
            <a:pPr marL="342865" indent="-342865">
              <a:defRPr/>
            </a:pP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</a:rPr>
              <a:t>We need RAO solutions</a:t>
            </a:r>
          </a:p>
          <a:p>
            <a:pPr marL="742873" lvl="1" indent="-285720">
              <a:defRPr/>
            </a:pP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Software systems (RTS2, Linux/Windows)</a:t>
            </a:r>
          </a:p>
          <a:p>
            <a:pPr marL="742873" lvl="1" indent="-285720">
              <a:defRPr/>
            </a:pP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Compliant hardware systems and components</a:t>
            </a:r>
          </a:p>
          <a:p>
            <a:pPr marL="342865" indent="-342865">
              <a:defRPr/>
            </a:pP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</a:rPr>
              <a:t>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3819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VO-driven Bootes-4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GCN trigged -&gt;</a:t>
            </a:r>
            <a:r>
              <a:rPr lang="en-US" altLang="zh-CN" dirty="0" err="1" smtClean="0"/>
              <a:t>VOEvent</a:t>
            </a:r>
            <a:r>
              <a:rPr lang="en-US" altLang="zh-CN" dirty="0" smtClean="0"/>
              <a:t> trigged</a:t>
            </a:r>
          </a:p>
          <a:p>
            <a:r>
              <a:rPr lang="en-US" altLang="zh-CN" dirty="0" smtClean="0"/>
              <a:t>Full automatic photometric pipeline</a:t>
            </a:r>
          </a:p>
          <a:p>
            <a:r>
              <a:rPr lang="en-US" altLang="zh-CN" dirty="0" smtClean="0"/>
              <a:t>Full automatic archiving</a:t>
            </a:r>
          </a:p>
          <a:p>
            <a:r>
              <a:rPr lang="en-US" altLang="zh-CN" dirty="0" smtClean="0"/>
              <a:t>VO-compliant data access</a:t>
            </a:r>
          </a:p>
          <a:p>
            <a:r>
              <a:rPr lang="en-US" altLang="zh-CN" dirty="0" smtClean="0">
                <a:cs typeface="Times New Roman" charset="0"/>
              </a:rPr>
              <a:t>Automated </a:t>
            </a:r>
            <a:r>
              <a:rPr lang="en-US" altLang="zh-CN" dirty="0">
                <a:cs typeface="Times New Roman" charset="0"/>
              </a:rPr>
              <a:t>Event Classification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77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Thank You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9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920875"/>
          </a:xfrm>
        </p:spPr>
        <p:txBody>
          <a:bodyPr/>
          <a:lstStyle/>
          <a:p>
            <a:r>
              <a:rPr lang="es-ES" altLang="zh-CN" dirty="0">
                <a:ea typeface="宋体" charset="-122"/>
              </a:rPr>
              <a:t>The BOOTES Network Philosophy (</a:t>
            </a:r>
            <a:r>
              <a:rPr lang="es-ES" altLang="zh-CN" dirty="0" smtClean="0">
                <a:ea typeface="宋体" charset="-122"/>
              </a:rPr>
              <a:t>I)</a:t>
            </a:r>
            <a:endParaRPr lang="es-ES" altLang="zh-CN" sz="4000" dirty="0">
              <a:solidFill>
                <a:srgbClr val="00FFFF"/>
              </a:solidFill>
              <a:ea typeface="宋体" charset="-122"/>
            </a:endParaRPr>
          </a:p>
        </p:txBody>
      </p:sp>
      <p:pic>
        <p:nvPicPr>
          <p:cNvPr id="305156" name="Picture 4" descr="logo2c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45125"/>
            <a:ext cx="881062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58" name="Picture 6" descr="Logo BOOTES 2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56251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94269" y="2652008"/>
            <a:ext cx="657001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Identical telescopes </a:t>
            </a:r>
            <a:r>
              <a:rPr lang="es-ES" altLang="zh-CN" sz="2000" dirty="0" smtClean="0">
                <a:latin typeface="Garamond" pitchFamily="18" charset="0"/>
                <a:ea typeface="宋体" charset="-122"/>
              </a:rPr>
              <a:t>placed </a:t>
            </a:r>
            <a:r>
              <a:rPr lang="es-ES" altLang="zh-CN" sz="2000" dirty="0">
                <a:latin typeface="Garamond" pitchFamily="18" charset="0"/>
                <a:ea typeface="宋体" charset="-122"/>
              </a:rPr>
              <a:t>around the Earth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Identical filter sets: g’r’i’ZY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Identical CCD cameras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Impact on several scientific fields and public outreach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31" y="4507238"/>
            <a:ext cx="4464744" cy="201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43" y="2528269"/>
            <a:ext cx="26654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084168" y="2121125"/>
            <a:ext cx="2952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zh-CN" sz="1800" dirty="0" smtClean="0">
                <a:latin typeface="Garamond" pitchFamily="18" charset="0"/>
                <a:ea typeface="宋体" charset="-122"/>
              </a:rPr>
              <a:t>Integrated </a:t>
            </a:r>
            <a:r>
              <a:rPr lang="es-ES" altLang="zh-CN" sz="1800" dirty="0">
                <a:latin typeface="Garamond" pitchFamily="18" charset="0"/>
                <a:ea typeface="宋体" charset="-122"/>
              </a:rPr>
              <a:t>in:</a:t>
            </a:r>
          </a:p>
        </p:txBody>
      </p:sp>
    </p:spTree>
    <p:extLst>
      <p:ext uri="{BB962C8B-B14F-4D97-AF65-F5344CB8AC3E}">
        <p14:creationId xmlns:p14="http://schemas.microsoft.com/office/powerpoint/2010/main" val="9463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106" name="Group 2"/>
          <p:cNvGrpSpPr>
            <a:grpSpLocks/>
          </p:cNvGrpSpPr>
          <p:nvPr/>
        </p:nvGrpSpPr>
        <p:grpSpPr bwMode="auto">
          <a:xfrm>
            <a:off x="539750" y="2726968"/>
            <a:ext cx="2078117" cy="3565912"/>
            <a:chOff x="3024" y="768"/>
            <a:chExt cx="2640" cy="3432"/>
          </a:xfrm>
        </p:grpSpPr>
        <p:pic>
          <p:nvPicPr>
            <p:cNvPr id="303107" name="Picture 3" descr="integral_n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768"/>
              <a:ext cx="2640" cy="3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3108" name="Text Box 4"/>
            <p:cNvSpPr txBox="1">
              <a:spLocks noChangeArrowheads="1"/>
            </p:cNvSpPr>
            <p:nvPr/>
          </p:nvSpPr>
          <p:spPr bwMode="auto">
            <a:xfrm>
              <a:off x="3188" y="773"/>
              <a:ext cx="2467" cy="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pPr algn="r"/>
              <a:r>
                <a:rPr kumimoji="1" lang="es-ES_tradnl" sz="2500" b="1" dirty="0">
                  <a:solidFill>
                    <a:schemeClr val="bg1"/>
                  </a:solidFill>
                  <a:latin typeface="Bookman Old Style" pitchFamily="18" charset="0"/>
                </a:rPr>
                <a:t>INTEGRAL</a:t>
              </a:r>
            </a:p>
          </p:txBody>
        </p:sp>
      </p:grpSp>
      <p:grpSp>
        <p:nvGrpSpPr>
          <p:cNvPr id="303109" name="Group 5"/>
          <p:cNvGrpSpPr>
            <a:grpSpLocks/>
          </p:cNvGrpSpPr>
          <p:nvPr/>
        </p:nvGrpSpPr>
        <p:grpSpPr bwMode="auto">
          <a:xfrm>
            <a:off x="2816558" y="2742207"/>
            <a:ext cx="2397125" cy="3535433"/>
            <a:chOff x="45" y="768"/>
            <a:chExt cx="2730" cy="3426"/>
          </a:xfrm>
        </p:grpSpPr>
        <p:pic>
          <p:nvPicPr>
            <p:cNvPr id="303110" name="Picture 6" descr="swift_burs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68"/>
              <a:ext cx="2679" cy="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3111" name="Text Box 7"/>
            <p:cNvSpPr txBox="1">
              <a:spLocks noChangeArrowheads="1"/>
            </p:cNvSpPr>
            <p:nvPr/>
          </p:nvSpPr>
          <p:spPr bwMode="auto">
            <a:xfrm>
              <a:off x="96" y="771"/>
              <a:ext cx="1444" cy="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r>
                <a:rPr kumimoji="1" lang="es-ES_tradnl" sz="2500" b="1" dirty="0">
                  <a:solidFill>
                    <a:schemeClr val="bg1"/>
                  </a:solidFill>
                  <a:latin typeface="Bookman Old Style" pitchFamily="18" charset="0"/>
                </a:rPr>
                <a:t>SWIFT</a:t>
              </a:r>
            </a:p>
          </p:txBody>
        </p:sp>
        <p:sp>
          <p:nvSpPr>
            <p:cNvPr id="303112" name="Text Box 8"/>
            <p:cNvSpPr txBox="1">
              <a:spLocks noChangeArrowheads="1"/>
            </p:cNvSpPr>
            <p:nvPr/>
          </p:nvSpPr>
          <p:spPr bwMode="auto">
            <a:xfrm>
              <a:off x="45" y="3797"/>
              <a:ext cx="210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endParaRPr kumimoji="1" lang="es-ES_tradnl" sz="2000" b="1">
                <a:solidFill>
                  <a:schemeClr val="bg2"/>
                </a:solidFill>
                <a:latin typeface="Bookman Old Style" pitchFamily="18" charset="0"/>
              </a:endParaRPr>
            </a:p>
          </p:txBody>
        </p:sp>
      </p:grpSp>
      <p:sp>
        <p:nvSpPr>
          <p:cNvPr id="303113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84784"/>
          </a:xfrm>
          <a:noFill/>
          <a:ln/>
        </p:spPr>
        <p:txBody>
          <a:bodyPr/>
          <a:lstStyle/>
          <a:p>
            <a:r>
              <a:rPr lang="es-ES" altLang="zh-CN" sz="4000" dirty="0">
                <a:ea typeface="宋体" charset="-122"/>
              </a:rPr>
              <a:t>The BOOTES Network </a:t>
            </a:r>
            <a:r>
              <a:rPr lang="es-ES" altLang="zh-CN" sz="4000" dirty="0" smtClean="0">
                <a:ea typeface="宋体" charset="-122"/>
              </a:rPr>
              <a:t>Philosophy</a:t>
            </a:r>
            <a:r>
              <a:rPr lang="es-ES" altLang="zh-CN" dirty="0" smtClean="0">
                <a:ea typeface="宋体" charset="-122"/>
              </a:rPr>
              <a:t> (II)</a:t>
            </a:r>
            <a:endParaRPr lang="en-GB" dirty="0"/>
          </a:p>
        </p:txBody>
      </p:sp>
      <p:pic>
        <p:nvPicPr>
          <p:cNvPr id="3031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5" y="3860800"/>
            <a:ext cx="3554412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3115" name="Text Box 11"/>
          <p:cNvSpPr txBox="1">
            <a:spLocks noChangeArrowheads="1"/>
          </p:cNvSpPr>
          <p:nvPr/>
        </p:nvSpPr>
        <p:spPr bwMode="auto">
          <a:xfrm>
            <a:off x="5508627" y="3284538"/>
            <a:ext cx="331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zh-CN" sz="2400" b="1">
                <a:ea typeface="宋体" charset="-122"/>
              </a:rPr>
              <a:t>UFFO @ </a:t>
            </a:r>
            <a:r>
              <a:rPr lang="es-ES" altLang="zh-CN" sz="2400" b="1" i="1">
                <a:ea typeface="宋体" charset="-122"/>
              </a:rPr>
              <a:t>Lomonosov</a:t>
            </a:r>
          </a:p>
        </p:txBody>
      </p:sp>
      <p:sp>
        <p:nvSpPr>
          <p:cNvPr id="303116" name="Text Box 12"/>
          <p:cNvSpPr txBox="1">
            <a:spLocks noChangeArrowheads="1"/>
          </p:cNvSpPr>
          <p:nvPr/>
        </p:nvSpPr>
        <p:spPr bwMode="auto">
          <a:xfrm>
            <a:off x="755650" y="6269250"/>
            <a:ext cx="7272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zh-CN" sz="2000" dirty="0" smtClean="0">
                <a:ea typeface="宋体" charset="-122"/>
              </a:rPr>
              <a:t>   2002-   2004-   </a:t>
            </a:r>
            <a:r>
              <a:rPr lang="es-ES" altLang="zh-CN" sz="2000" dirty="0">
                <a:ea typeface="宋体" charset="-122"/>
              </a:rPr>
              <a:t>2012-</a:t>
            </a:r>
          </a:p>
        </p:txBody>
      </p:sp>
      <p:sp>
        <p:nvSpPr>
          <p:cNvPr id="303117" name="Text Box 13"/>
          <p:cNvSpPr txBox="1">
            <a:spLocks noChangeArrowheads="1"/>
          </p:cNvSpPr>
          <p:nvPr/>
        </p:nvSpPr>
        <p:spPr bwMode="auto">
          <a:xfrm>
            <a:off x="179512" y="1582430"/>
            <a:ext cx="891231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 </a:t>
            </a:r>
            <a:r>
              <a:rPr lang="es-ES" altLang="zh-CN" sz="2000" b="1" dirty="0">
                <a:latin typeface="Garamond" pitchFamily="18" charset="0"/>
                <a:ea typeface="宋体" charset="-122"/>
              </a:rPr>
              <a:t>Ground-support to space based missions</a:t>
            </a:r>
          </a:p>
          <a:p>
            <a:pPr>
              <a:spcBef>
                <a:spcPct val="50000"/>
              </a:spcBef>
            </a:pPr>
            <a:r>
              <a:rPr lang="es-ES" altLang="zh-CN" sz="2000" dirty="0">
                <a:latin typeface="Garamond" pitchFamily="18" charset="0"/>
                <a:ea typeface="宋体" charset="-122"/>
              </a:rPr>
              <a:t>Very fast slewing speed (&gt; 100 deg/s), easy rescheduling, fast readout (&lt; 1s)</a:t>
            </a:r>
          </a:p>
        </p:txBody>
      </p:sp>
    </p:spTree>
    <p:extLst>
      <p:ext uri="{BB962C8B-B14F-4D97-AF65-F5344CB8AC3E}">
        <p14:creationId xmlns:p14="http://schemas.microsoft.com/office/powerpoint/2010/main" val="38970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RAO World Map</a:t>
            </a:r>
            <a:endParaRPr lang="zh-CN" altLang="en-US" smtClean="0"/>
          </a:p>
        </p:txBody>
      </p:sp>
      <p:sp>
        <p:nvSpPr>
          <p:cNvPr id="1741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i="1" dirty="0"/>
              <a:t>Robotic Autonomous </a:t>
            </a:r>
            <a:r>
              <a:rPr lang="en-US" altLang="zh-CN" sz="2000" i="1" dirty="0" smtClean="0"/>
              <a:t>Observatory: </a:t>
            </a:r>
            <a:r>
              <a:rPr lang="en-US" altLang="zh-CN" sz="2000" dirty="0" smtClean="0"/>
              <a:t>A telescope </a:t>
            </a:r>
            <a:r>
              <a:rPr lang="en-US" altLang="zh-CN" sz="2000" dirty="0"/>
              <a:t>that performs various remote observations and </a:t>
            </a:r>
            <a:r>
              <a:rPr lang="en-US" altLang="zh-CN" sz="2000" dirty="0" smtClean="0"/>
              <a:t>is able </a:t>
            </a:r>
            <a:r>
              <a:rPr lang="en-US" altLang="zh-CN" sz="2000" dirty="0"/>
              <a:t>to adapt itself to changes during the task execution </a:t>
            </a:r>
            <a:r>
              <a:rPr lang="en-US" altLang="zh-CN" sz="2000" dirty="0" smtClean="0"/>
              <a:t>without any </a:t>
            </a:r>
            <a:r>
              <a:rPr lang="en-US" altLang="zh-CN" sz="2000" dirty="0"/>
              <a:t>kind of human assistance (e.g., weather </a:t>
            </a:r>
            <a:r>
              <a:rPr lang="en-US" altLang="zh-CN" sz="2000" dirty="0" smtClean="0"/>
              <a:t>monitoring; the </a:t>
            </a:r>
            <a:r>
              <a:rPr lang="en-US" altLang="zh-CN" sz="2000" dirty="0"/>
              <a:t>system must not endanger a human!). </a:t>
            </a:r>
            <a:r>
              <a:rPr lang="en-US" altLang="zh-CN" sz="2000" i="1" dirty="0"/>
              <a:t>(Alberto Javier </a:t>
            </a:r>
            <a:r>
              <a:rPr lang="en-US" altLang="zh-CN" sz="2000" i="1" dirty="0" smtClean="0"/>
              <a:t>Castro-</a:t>
            </a:r>
            <a:r>
              <a:rPr lang="en-US" altLang="zh-CN" sz="2000" i="1" dirty="0" err="1" smtClean="0"/>
              <a:t>Tirado</a:t>
            </a:r>
            <a:r>
              <a:rPr lang="en-US" altLang="zh-CN" sz="2000" i="1" dirty="0" smtClean="0"/>
              <a:t>, 2010)</a:t>
            </a:r>
            <a:endParaRPr lang="zh-CN" altLang="zh-CN" sz="2000" i="1" dirty="0"/>
          </a:p>
          <a:p>
            <a:endParaRPr lang="zh-CN" altLang="en-US" sz="2000" dirty="0" smtClean="0"/>
          </a:p>
        </p:txBody>
      </p:sp>
      <p:pic>
        <p:nvPicPr>
          <p:cNvPr id="5" name="Picture 2" descr="http://www.astro.physik.uni-goettingen.de/~hessman/MONET/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96" y="3284984"/>
            <a:ext cx="609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obseratory-at-sun-set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33341"/>
            <a:ext cx="2133175" cy="98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462" y="5266708"/>
            <a:ext cx="1395139" cy="36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04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RAO Network projects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rgbClr val="0070C0"/>
                </a:solidFill>
              </a:rPr>
              <a:t>MONET (</a:t>
            </a:r>
            <a:r>
              <a:rPr lang="en-US" altLang="zh-CN" sz="2800" dirty="0" err="1" smtClean="0">
                <a:solidFill>
                  <a:srgbClr val="0070C0"/>
                </a:solidFill>
              </a:rPr>
              <a:t>south+north</a:t>
            </a:r>
            <a:r>
              <a:rPr lang="en-US" altLang="zh-CN" sz="28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altLang="zh-CN" sz="2800" dirty="0" err="1" smtClean="0">
                <a:solidFill>
                  <a:srgbClr val="0070C0"/>
                </a:solidFill>
              </a:rPr>
              <a:t>Bootes</a:t>
            </a:r>
            <a:r>
              <a:rPr lang="en-US" altLang="zh-CN" sz="2800" dirty="0" smtClean="0">
                <a:solidFill>
                  <a:srgbClr val="0070C0"/>
                </a:solidFill>
              </a:rPr>
              <a:t> (I, II, III,IV, IR…)</a:t>
            </a:r>
          </a:p>
          <a:p>
            <a:r>
              <a:rPr lang="en-US" altLang="zh-CN" sz="2800" dirty="0" err="1" smtClean="0"/>
              <a:t>eSTAR</a:t>
            </a:r>
            <a:endParaRPr lang="en-US" altLang="zh-CN" sz="2800" dirty="0" smtClean="0"/>
          </a:p>
          <a:p>
            <a:r>
              <a:rPr lang="en-US" altLang="zh-CN" sz="2800" dirty="0" smtClean="0"/>
              <a:t>SONG</a:t>
            </a:r>
          </a:p>
          <a:p>
            <a:r>
              <a:rPr lang="en-US" altLang="zh-CN" sz="2800" dirty="0" smtClean="0"/>
              <a:t>GONG</a:t>
            </a:r>
          </a:p>
          <a:p>
            <a:r>
              <a:rPr lang="en-US" altLang="zh-CN" sz="2800" dirty="0" smtClean="0">
                <a:solidFill>
                  <a:srgbClr val="0070C0"/>
                </a:solidFill>
              </a:rPr>
              <a:t>LCOGT</a:t>
            </a:r>
          </a:p>
          <a:p>
            <a:pPr lvl="1"/>
            <a:r>
              <a:rPr lang="es-ES" altLang="zh-CN" sz="2400" dirty="0" smtClean="0">
                <a:solidFill>
                  <a:srgbClr val="0070C0"/>
                </a:solidFill>
              </a:rPr>
              <a:t>Las </a:t>
            </a:r>
            <a:r>
              <a:rPr lang="es-ES" altLang="zh-CN" sz="2400" dirty="0">
                <a:solidFill>
                  <a:srgbClr val="0070C0"/>
                </a:solidFill>
              </a:rPr>
              <a:t>Cumbres Observatory Global Telescope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60" y="5797602"/>
            <a:ext cx="3168352" cy="44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74" y="1628800"/>
            <a:ext cx="1434538" cy="1527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6876256" y="3258371"/>
            <a:ext cx="1944213" cy="1594342"/>
            <a:chOff x="97739" y="3140968"/>
            <a:chExt cx="3379425" cy="260245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0" y="3140968"/>
              <a:ext cx="3379424" cy="22492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7739" y="5404867"/>
              <a:ext cx="1449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MONET/South</a:t>
              </a:r>
              <a:endParaRPr lang="zh-CN" altLang="en-US" sz="1600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91" y="5434170"/>
            <a:ext cx="1557873" cy="116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35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IVOA VOEvent and RAO</a:t>
            </a:r>
            <a:endParaRPr lang="zh-CN" altLang="en-US" smtClean="0"/>
          </a:p>
        </p:txBody>
      </p:sp>
      <p:sp>
        <p:nvSpPr>
          <p:cNvPr id="2867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b="1" dirty="0" err="1" smtClean="0"/>
              <a:t>VOEvent</a:t>
            </a:r>
            <a:r>
              <a:rPr lang="en-US" altLang="zh-CN" sz="2000" b="1" dirty="0" smtClean="0"/>
              <a:t> Charter: </a:t>
            </a:r>
            <a:r>
              <a:rPr lang="en-US" altLang="zh-CN" sz="2000" dirty="0" smtClean="0"/>
              <a:t>The objective of the </a:t>
            </a:r>
            <a:r>
              <a:rPr lang="en-US" altLang="zh-CN" sz="2000" dirty="0" err="1" smtClean="0"/>
              <a:t>VOEvent</a:t>
            </a:r>
            <a:r>
              <a:rPr lang="en-US" altLang="zh-CN" sz="2000" dirty="0" smtClean="0"/>
              <a:t> effort is to define the content and meaning of a standard information packet for representing, transmitting, archiving, and publishing a discovery of an immediate event in the sky. We will call this packet </a:t>
            </a:r>
            <a:r>
              <a:rPr lang="en-US" altLang="zh-CN" sz="2000" dirty="0" err="1" smtClean="0"/>
              <a:t>VOEvent</a:t>
            </a:r>
            <a:r>
              <a:rPr lang="en-US" altLang="zh-CN" sz="2000" dirty="0" smtClean="0"/>
              <a:t>. The objective is to drive robotic telescopes, to drive archive searches, to alert the community, and to build interoperable archives. </a:t>
            </a:r>
            <a:endParaRPr lang="zh-CN" altLang="en-US" sz="2000" dirty="0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6035"/>
            <a:ext cx="3124675" cy="21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6035"/>
            <a:ext cx="3694187" cy="2180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93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2132856"/>
            <a:ext cx="7776864" cy="4021907"/>
          </a:xfrm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altLang="zh-CN" sz="1800" kern="0" dirty="0">
                <a:latin typeface="Times New Roman"/>
                <a:cs typeface="Times New Roman"/>
              </a:rPr>
              <a:t>Collaboration with </a:t>
            </a:r>
            <a:r>
              <a:rPr lang="en-US" altLang="zh-CN" sz="1800" kern="0" dirty="0" err="1">
                <a:latin typeface="Times New Roman"/>
                <a:cs typeface="Times New Roman"/>
              </a:rPr>
              <a:t>UAz</a:t>
            </a:r>
            <a:r>
              <a:rPr lang="en-US" altLang="zh-CN" sz="1800" kern="0" dirty="0">
                <a:latin typeface="Times New Roman"/>
                <a:cs typeface="Times New Roman"/>
              </a:rPr>
              <a:t>/LPL search for NEA/PHA asteroids; we discover astrophysical transients in their data streams </a:t>
            </a:r>
          </a:p>
          <a:p>
            <a:pPr>
              <a:buFontTx/>
              <a:buChar char="•"/>
              <a:defRPr/>
            </a:pPr>
            <a:r>
              <a:rPr lang="en-US" altLang="zh-CN" sz="1800" kern="0" dirty="0">
                <a:latin typeface="Times New Roman"/>
                <a:cs typeface="Times New Roman"/>
              </a:rPr>
              <a:t>3 small telescopes </a:t>
            </a:r>
            <a:r>
              <a:rPr lang="en-US" altLang="zh-CN" sz="1800" kern="0" dirty="0" smtClean="0">
                <a:latin typeface="Times New Roman"/>
                <a:cs typeface="Times New Roman"/>
              </a:rPr>
              <a:t>, up </a:t>
            </a:r>
            <a:r>
              <a:rPr lang="en-US" altLang="zh-CN" sz="1800" kern="0" dirty="0">
                <a:latin typeface="Times New Roman"/>
                <a:cs typeface="Times New Roman"/>
              </a:rPr>
              <a:t>to 2,500 deg</a:t>
            </a:r>
            <a:r>
              <a:rPr lang="en-US" altLang="zh-CN" sz="1800" kern="0" baseline="30000" dirty="0">
                <a:latin typeface="Times New Roman"/>
                <a:cs typeface="Times New Roman"/>
              </a:rPr>
              <a:t>2</a:t>
            </a:r>
            <a:r>
              <a:rPr lang="en-US" altLang="zh-CN" sz="1800" kern="0" dirty="0">
                <a:latin typeface="Times New Roman"/>
                <a:cs typeface="Times New Roman"/>
              </a:rPr>
              <a:t> per night with 4 </a:t>
            </a:r>
            <a:r>
              <a:rPr lang="en-US" altLang="zh-CN" sz="1800" kern="0" dirty="0" smtClean="0">
                <a:latin typeface="Times New Roman"/>
                <a:cs typeface="Times New Roman"/>
              </a:rPr>
              <a:t>exposures/pointing</a:t>
            </a:r>
            <a:r>
              <a:rPr lang="en-US" altLang="zh-CN" sz="1800" kern="0" dirty="0">
                <a:latin typeface="Times New Roman"/>
                <a:cs typeface="Times New Roman"/>
              </a:rPr>
              <a:t>, separated by 10 min, limiting </a:t>
            </a:r>
            <a:r>
              <a:rPr lang="en-US" altLang="zh-CN" sz="1800" kern="0" dirty="0" err="1">
                <a:latin typeface="Times New Roman"/>
                <a:cs typeface="Times New Roman"/>
              </a:rPr>
              <a:t>mags</a:t>
            </a:r>
            <a:r>
              <a:rPr lang="en-US" altLang="zh-CN" sz="1800" kern="0" dirty="0">
                <a:latin typeface="Times New Roman"/>
                <a:cs typeface="Times New Roman"/>
              </a:rPr>
              <a:t> ~ 19 – 21, several tens of passes per year</a:t>
            </a:r>
          </a:p>
          <a:p>
            <a:pPr>
              <a:buFontTx/>
              <a:buChar char="•"/>
              <a:defRPr/>
            </a:pPr>
            <a:r>
              <a:rPr lang="en-US" altLang="zh-CN" sz="1800" kern="0" dirty="0">
                <a:latin typeface="Times New Roman"/>
                <a:cs typeface="Times New Roman"/>
              </a:rPr>
              <a:t>Real time processing and event discovery and publication</a:t>
            </a:r>
          </a:p>
          <a:p>
            <a:pPr>
              <a:buFontTx/>
              <a:buChar char="•"/>
              <a:defRPr/>
            </a:pPr>
            <a:r>
              <a:rPr lang="en-US" altLang="zh-CN" sz="1800" b="1" kern="0" dirty="0">
                <a:latin typeface="Times New Roman"/>
                <a:cs typeface="Times New Roman"/>
              </a:rPr>
              <a:t>Open data policy: </a:t>
            </a:r>
            <a:r>
              <a:rPr lang="en-US" altLang="zh-CN" sz="1800" b="1" i="1" kern="0" dirty="0">
                <a:latin typeface="Times New Roman"/>
                <a:cs typeface="Times New Roman"/>
              </a:rPr>
              <a:t>all data are made public immediately</a:t>
            </a:r>
          </a:p>
          <a:p>
            <a:pPr>
              <a:buFontTx/>
              <a:buChar char="•"/>
              <a:defRPr/>
            </a:pPr>
            <a:r>
              <a:rPr lang="en-US" altLang="zh-CN" sz="1800" kern="0" dirty="0">
                <a:latin typeface="Times New Roman"/>
                <a:cs typeface="Times New Roman"/>
              </a:rPr>
              <a:t>~ 4,000 unique transients to date, including &gt; 1,000 supernovae (more </a:t>
            </a:r>
            <a:r>
              <a:rPr lang="en-US" altLang="zh-CN" sz="1800" kern="0" dirty="0" err="1">
                <a:latin typeface="Times New Roman"/>
                <a:cs typeface="Times New Roman"/>
              </a:rPr>
              <a:t>SNe</a:t>
            </a:r>
            <a:r>
              <a:rPr lang="en-US" altLang="zh-CN" sz="1800" kern="0" dirty="0">
                <a:latin typeface="Times New Roman"/>
                <a:cs typeface="Times New Roman"/>
              </a:rPr>
              <a:t> published </a:t>
            </a:r>
            <a:r>
              <a:rPr lang="en-US" altLang="zh-CN" sz="1800" kern="0" dirty="0" smtClean="0">
                <a:latin typeface="Times New Roman"/>
                <a:cs typeface="Times New Roman"/>
              </a:rPr>
              <a:t>in </a:t>
            </a:r>
            <a:r>
              <a:rPr lang="en-US" altLang="zh-CN" sz="1800" kern="0" dirty="0">
                <a:latin typeface="Times New Roman"/>
                <a:cs typeface="Times New Roman"/>
              </a:rPr>
              <a:t>2009 and 2010 than any other survey), and many other </a:t>
            </a:r>
            <a:r>
              <a:rPr lang="en-US" altLang="zh-CN" sz="1800" kern="0" dirty="0" smtClean="0">
                <a:latin typeface="Times New Roman"/>
                <a:cs typeface="Times New Roman"/>
              </a:rPr>
              <a:t>discoveries</a:t>
            </a:r>
            <a:endParaRPr lang="zh-CN" altLang="en-US" sz="1800" dirty="0"/>
          </a:p>
        </p:txBody>
      </p:sp>
      <p:pic>
        <p:nvPicPr>
          <p:cNvPr id="4098" name="Picture 2" descr="http://crts.caltech.edu/CRTS_to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439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rts.caltech.edu/Eve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25142"/>
            <a:ext cx="3888432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6464369"/>
            <a:ext cx="2495107" cy="27699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FFFF"/>
                </a:solidFill>
              </a:rPr>
              <a:t>Courtesy of Prof. George </a:t>
            </a:r>
            <a:r>
              <a:rPr lang="en-US" altLang="zh-CN" sz="1200" i="1" dirty="0" err="1">
                <a:solidFill>
                  <a:srgbClr val="FFFFFF"/>
                </a:solidFill>
              </a:rPr>
              <a:t>Djorgovski</a:t>
            </a:r>
            <a:r>
              <a:rPr lang="en-US" altLang="zh-CN" sz="1200" i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8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685800"/>
          </a:xfrm>
        </p:spPr>
        <p:txBody>
          <a:bodyPr/>
          <a:lstStyle/>
          <a:p>
            <a:r>
              <a:rPr lang="en-US" altLang="zh-CN" smtClean="0"/>
              <a:t>Event Publishing / Dissemination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91600" cy="1524000"/>
          </a:xfrm>
        </p:spPr>
        <p:txBody>
          <a:bodyPr/>
          <a:lstStyle/>
          <a:p>
            <a:r>
              <a:rPr lang="en-US" altLang="zh-CN" smtClean="0"/>
              <a:t>Real time:  VOEvents, Twitter, iApp (thousands of events)</a:t>
            </a:r>
          </a:p>
          <a:p>
            <a:pPr lvl="1"/>
            <a:r>
              <a:rPr lang="en-US" altLang="zh-CN" smtClean="0"/>
              <a:t>Also on SkyAlert.org, feeds to the WWT, GoogleSky (outreach)</a:t>
            </a:r>
          </a:p>
          <a:p>
            <a:pPr>
              <a:spcAft>
                <a:spcPts val="600"/>
              </a:spcAft>
            </a:pPr>
            <a:r>
              <a:rPr lang="en-US" altLang="zh-CN" smtClean="0"/>
              <a:t>Next day:  annotated tables on the CRTS website</a:t>
            </a:r>
          </a:p>
          <a:p>
            <a:endParaRPr lang="en-US" altLang="zh-CN" smtClean="0"/>
          </a:p>
          <a:p>
            <a:endParaRPr lang="en-US" altLang="zh-CN" smtClean="0"/>
          </a:p>
          <a:p>
            <a:endParaRPr lang="en-US" altLang="zh-CN" smtClean="0"/>
          </a:p>
          <a:p>
            <a:pPr>
              <a:buFontTx/>
              <a:buNone/>
            </a:pPr>
            <a:endParaRPr lang="en-US" altLang="zh-CN" smtClean="0"/>
          </a:p>
        </p:txBody>
      </p:sp>
      <p:pic>
        <p:nvPicPr>
          <p:cNvPr id="31748" name="Picture 14" descr="CRTS_tab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20306" r="8968" b="54671"/>
          <a:stretch>
            <a:fillRect/>
          </a:stretch>
        </p:blipFill>
        <p:spPr bwMode="auto">
          <a:xfrm>
            <a:off x="76200" y="2057400"/>
            <a:ext cx="893921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Pictur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4" r="21925" b="64809"/>
          <a:stretch>
            <a:fillRect/>
          </a:stretch>
        </p:blipFill>
        <p:spPr bwMode="auto">
          <a:xfrm>
            <a:off x="76200" y="4656138"/>
            <a:ext cx="4673600" cy="108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86400"/>
            <a:ext cx="4662488" cy="1333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4" descr="Picture 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9547" r="3082" b="2728"/>
          <a:stretch>
            <a:fillRect/>
          </a:stretch>
        </p:blipFill>
        <p:spPr bwMode="auto">
          <a:xfrm>
            <a:off x="4953000" y="3886200"/>
            <a:ext cx="41592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3733800"/>
            <a:ext cx="487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zh-CN" sz="2600" smtClean="0">
                <a:solidFill>
                  <a:srgbClr val="000000"/>
                </a:solidFill>
              </a:rPr>
              <a:t>Days/weeks:  ATel, CBET for selected transients (~ 200 so far)</a:t>
            </a:r>
          </a:p>
        </p:txBody>
      </p:sp>
      <p:pic>
        <p:nvPicPr>
          <p:cNvPr id="31753" name="Picture 2" descr="Picture 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t="3957" r="3914" b="3957"/>
          <a:stretch>
            <a:fillRect/>
          </a:stretch>
        </p:blipFill>
        <p:spPr bwMode="auto">
          <a:xfrm>
            <a:off x="6553200" y="5562600"/>
            <a:ext cx="116363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52400" y="6464369"/>
            <a:ext cx="2495107" cy="27699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FFFF"/>
                </a:solidFill>
              </a:rPr>
              <a:t>Courtesy of Prof. George </a:t>
            </a:r>
            <a:r>
              <a:rPr lang="en-US" altLang="zh-CN" sz="1200" i="1" dirty="0" err="1">
                <a:solidFill>
                  <a:srgbClr val="FFFFFF"/>
                </a:solidFill>
              </a:rPr>
              <a:t>Djorgovski</a:t>
            </a:r>
            <a:r>
              <a:rPr lang="en-US" altLang="zh-CN" sz="1200" i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37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-10358_MRC_4x3_Blue_Bullet_Template">
  <a:themeElements>
    <a:clrScheme name="MSRC_TEMPLATE">
      <a:dk1>
        <a:srgbClr val="292929"/>
      </a:dk1>
      <a:lt1>
        <a:srgbClr val="FFFFFF"/>
      </a:lt1>
      <a:dk2>
        <a:srgbClr val="AEAFB3"/>
      </a:dk2>
      <a:lt2>
        <a:srgbClr val="A5D8F5"/>
      </a:lt2>
      <a:accent1>
        <a:srgbClr val="D5D20B"/>
      </a:accent1>
      <a:accent2>
        <a:srgbClr val="5090CE"/>
      </a:accent2>
      <a:accent3>
        <a:srgbClr val="F47737"/>
      </a:accent3>
      <a:accent4>
        <a:srgbClr val="72C269"/>
      </a:accent4>
      <a:accent5>
        <a:srgbClr val="AEAFB3"/>
      </a:accent5>
      <a:accent6>
        <a:srgbClr val="7A4397"/>
      </a:accent6>
      <a:hlink>
        <a:srgbClr val="3F3F9B"/>
      </a:hlink>
      <a:folHlink>
        <a:srgbClr val="3F3F9B"/>
      </a:folHlink>
    </a:clrScheme>
    <a:fontScheme name="Segoe UI -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headEnd type="none" w="med" len="med"/>
          <a:tailEnd type="none" w="med" len="med"/>
        </a:ln>
        <a:effectLst/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0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spcBef>
            <a:spcPct val="20000"/>
          </a:spcBef>
          <a:buClr>
            <a:srgbClr val="4E90CD"/>
          </a:buClr>
          <a:buSzPct val="120000"/>
          <a:defRPr sz="3200" dirty="0" err="1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  <a:latin typeface="Segoe UI Light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ヒラギノ角ゴ Pro W3"/>
        <a:cs typeface="ヒラギノ角ゴ Pro W3"/>
      </a:majorFont>
      <a:minorFont>
        <a:latin typeface="Times New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8911</TotalTime>
  <Words>1174</Words>
  <Application>Microsoft Office PowerPoint</Application>
  <PresentationFormat>画面に合わせる (4:3)</PresentationFormat>
  <Paragraphs>145</Paragraphs>
  <Slides>22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22</vt:i4>
      </vt:variant>
    </vt:vector>
  </HeadingPairs>
  <TitlesOfParts>
    <vt:vector size="45" baseType="lpstr">
      <vt:lpstr>Arial</vt:lpstr>
      <vt:lpstr>ＭＳ Ｐゴシック</vt:lpstr>
      <vt:lpstr>Wingdings 3</vt:lpstr>
      <vt:lpstr>Segoe Print</vt:lpstr>
      <vt:lpstr>Arial Narrow</vt:lpstr>
      <vt:lpstr>ヒラギノ角ゴ Pro W3</vt:lpstr>
      <vt:lpstr>Garamond</vt:lpstr>
      <vt:lpstr>Segoe UI Light</vt:lpstr>
      <vt:lpstr>Times New Roman</vt:lpstr>
      <vt:lpstr>Segoe UI</vt:lpstr>
      <vt:lpstr>宋体</vt:lpstr>
      <vt:lpstr>Symbol</vt:lpstr>
      <vt:lpstr>Bookman Old Style</vt:lpstr>
      <vt:lpstr>Times</vt:lpstr>
      <vt:lpstr>Calibri</vt:lpstr>
      <vt:lpstr>Monotype Sorts</vt:lpstr>
      <vt:lpstr>Wingdings</vt:lpstr>
      <vt:lpstr>Custom Design</vt:lpstr>
      <vt:lpstr>1_Custom Design</vt:lpstr>
      <vt:lpstr>Office 主题</vt:lpstr>
      <vt:lpstr>2_Custom Design</vt:lpstr>
      <vt:lpstr>5-10358_MRC_4x3_Blue_Bullet_Template</vt:lpstr>
      <vt:lpstr>Blank Presentation</vt:lpstr>
      <vt:lpstr>BOOTES-4 robotic astronomical observatory, linking time domain astronomy and data intensive astronomy</vt:lpstr>
      <vt:lpstr>Burst Observer and Optical Transient Exploring System (BOOTES)</vt:lpstr>
      <vt:lpstr>The BOOTES Network Philosophy (I)</vt:lpstr>
      <vt:lpstr>The BOOTES Network Philosophy (II)</vt:lpstr>
      <vt:lpstr>RAO World Map</vt:lpstr>
      <vt:lpstr>RAO Network projects</vt:lpstr>
      <vt:lpstr>IVOA VOEvent and RAO</vt:lpstr>
      <vt:lpstr>PowerPoint プレゼンテーション</vt:lpstr>
      <vt:lpstr>Event Publishing / Dissemination</vt:lpstr>
      <vt:lpstr>Real Time Event Publishing via VOEvents and SkyAlert</vt:lpstr>
      <vt:lpstr>Towards the Automated Event Classification</vt:lpstr>
      <vt:lpstr>Astronomy in the Time Domain</vt:lpstr>
      <vt:lpstr>PowerPoint プレゼンテーション</vt:lpstr>
      <vt:lpstr>Bootes-4, history review</vt:lpstr>
      <vt:lpstr>RTS2: Remote Telescope System - 2nd version</vt:lpstr>
      <vt:lpstr>Good Infrastructure</vt:lpstr>
      <vt:lpstr>GRBs Responses</vt:lpstr>
      <vt:lpstr>China-VO</vt:lpstr>
      <vt:lpstr>RAO Requirements in China</vt:lpstr>
      <vt:lpstr>China-RAON</vt:lpstr>
      <vt:lpstr>VO-driven Bootes-4</vt:lpstr>
      <vt:lpstr>Thank You</vt:lpstr>
    </vt:vector>
  </TitlesOfParts>
  <Company>STScI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 Wildt</dc:creator>
  <cp:lastModifiedBy>me</cp:lastModifiedBy>
  <cp:revision>1043</cp:revision>
  <dcterms:created xsi:type="dcterms:W3CDTF">2003-08-08T17:14:50Z</dcterms:created>
  <dcterms:modified xsi:type="dcterms:W3CDTF">2012-10-22T04:39:41Z</dcterms:modified>
</cp:coreProperties>
</file>